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9"/>
  </p:notesMasterIdLst>
  <p:sldIdLst>
    <p:sldId id="392" r:id="rId2"/>
    <p:sldId id="256" r:id="rId3"/>
    <p:sldId id="259" r:id="rId4"/>
    <p:sldId id="261" r:id="rId5"/>
    <p:sldId id="257" r:id="rId6"/>
    <p:sldId id="260" r:id="rId7"/>
    <p:sldId id="31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4" r:id="rId60"/>
    <p:sldId id="315" r:id="rId61"/>
    <p:sldId id="316" r:id="rId62"/>
    <p:sldId id="339" r:id="rId63"/>
    <p:sldId id="318" r:id="rId64"/>
    <p:sldId id="340" r:id="rId65"/>
    <p:sldId id="317" r:id="rId66"/>
    <p:sldId id="319" r:id="rId67"/>
    <p:sldId id="320" r:id="rId68"/>
    <p:sldId id="322" r:id="rId69"/>
    <p:sldId id="321" r:id="rId70"/>
    <p:sldId id="323" r:id="rId71"/>
    <p:sldId id="324" r:id="rId72"/>
    <p:sldId id="326" r:id="rId73"/>
    <p:sldId id="327" r:id="rId74"/>
    <p:sldId id="341" r:id="rId75"/>
    <p:sldId id="342" r:id="rId76"/>
    <p:sldId id="343" r:id="rId77"/>
    <p:sldId id="336" r:id="rId78"/>
    <p:sldId id="398" r:id="rId79"/>
    <p:sldId id="325" r:id="rId80"/>
    <p:sldId id="330" r:id="rId81"/>
    <p:sldId id="331" r:id="rId82"/>
    <p:sldId id="332" r:id="rId83"/>
    <p:sldId id="333" r:id="rId84"/>
    <p:sldId id="335" r:id="rId85"/>
    <p:sldId id="334" r:id="rId86"/>
    <p:sldId id="337" r:id="rId87"/>
    <p:sldId id="338" r:id="rId88"/>
    <p:sldId id="345" r:id="rId89"/>
    <p:sldId id="349" r:id="rId90"/>
    <p:sldId id="348" r:id="rId91"/>
    <p:sldId id="347" r:id="rId92"/>
    <p:sldId id="351" r:id="rId93"/>
    <p:sldId id="396" r:id="rId94"/>
    <p:sldId id="352" r:id="rId95"/>
    <p:sldId id="397" r:id="rId96"/>
    <p:sldId id="353" r:id="rId97"/>
    <p:sldId id="350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5" r:id="rId108"/>
    <p:sldId id="393" r:id="rId109"/>
    <p:sldId id="394" r:id="rId110"/>
    <p:sldId id="366" r:id="rId111"/>
    <p:sldId id="395" r:id="rId112"/>
    <p:sldId id="367" r:id="rId113"/>
    <p:sldId id="363" r:id="rId114"/>
    <p:sldId id="364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6" r:id="rId133"/>
    <p:sldId id="387" r:id="rId134"/>
    <p:sldId id="388" r:id="rId135"/>
    <p:sldId id="389" r:id="rId136"/>
    <p:sldId id="390" r:id="rId137"/>
    <p:sldId id="391" r:id="rId1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C9020-6EE7-47FA-AB9D-35112D359C3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BF33-5EA7-4B8E-8F8A-D4CD6DC9C40A}">
      <dgm:prSet/>
      <dgm:spPr/>
      <dgm:t>
        <a:bodyPr/>
        <a:lstStyle/>
        <a:p>
          <a:r>
            <a:rPr lang="en-US" b="0" i="0" dirty="0"/>
            <a:t>WELCOME</a:t>
          </a:r>
          <a:endParaRPr lang="en-US" dirty="0"/>
        </a:p>
      </dgm:t>
    </dgm:pt>
    <dgm:pt modelId="{12633A47-C78D-4733-A587-22223B3E46FE}" type="parTrans" cxnId="{62254975-6470-4E02-AC63-482DB6DB71DD}">
      <dgm:prSet/>
      <dgm:spPr/>
      <dgm:t>
        <a:bodyPr/>
        <a:lstStyle/>
        <a:p>
          <a:endParaRPr lang="en-US"/>
        </a:p>
      </dgm:t>
    </dgm:pt>
    <dgm:pt modelId="{A4CB9737-BF91-4ACA-9D54-6B9CB7AF8BE2}" type="sibTrans" cxnId="{62254975-6470-4E02-AC63-482DB6DB71DD}">
      <dgm:prSet/>
      <dgm:spPr/>
      <dgm:t>
        <a:bodyPr/>
        <a:lstStyle/>
        <a:p>
          <a:endParaRPr lang="en-US" dirty="0"/>
        </a:p>
      </dgm:t>
    </dgm:pt>
    <dgm:pt modelId="{F651EC11-4765-4FD5-9EC8-B4FDC9BD3A87}" type="pres">
      <dgm:prSet presAssocID="{D09C9020-6EE7-47FA-AB9D-35112D359C34}" presName="Name0" presStyleCnt="0">
        <dgm:presLayoutVars>
          <dgm:chMax/>
          <dgm:chPref/>
          <dgm:dir/>
          <dgm:animLvl val="lvl"/>
        </dgm:presLayoutVars>
      </dgm:prSet>
      <dgm:spPr/>
    </dgm:pt>
    <dgm:pt modelId="{5F01E835-E7FB-4614-81C7-2D8C6A8A39F6}" type="pres">
      <dgm:prSet presAssocID="{70E8BF33-5EA7-4B8E-8F8A-D4CD6DC9C40A}" presName="composite" presStyleCnt="0"/>
      <dgm:spPr/>
    </dgm:pt>
    <dgm:pt modelId="{0909F928-6CEB-4D61-B114-5190E88E0B16}" type="pres">
      <dgm:prSet presAssocID="{70E8BF33-5EA7-4B8E-8F8A-D4CD6DC9C40A}" presName="Parent1" presStyleLbl="node1" presStyleIdx="0" presStyleCnt="2" custScaleX="367673" custScaleY="109370" custLinFactNeighborX="-607" custLinFactNeighborY="-12669">
        <dgm:presLayoutVars>
          <dgm:chMax val="1"/>
          <dgm:chPref val="1"/>
          <dgm:bulletEnabled val="1"/>
        </dgm:presLayoutVars>
      </dgm:prSet>
      <dgm:spPr/>
    </dgm:pt>
    <dgm:pt modelId="{F1F052A9-ED39-44F4-BB15-D22ECA6D9917}" type="pres">
      <dgm:prSet presAssocID="{70E8BF33-5EA7-4B8E-8F8A-D4CD6DC9C40A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12FDBB6-4460-4513-89AE-CB64E204A87D}" type="pres">
      <dgm:prSet presAssocID="{70E8BF33-5EA7-4B8E-8F8A-D4CD6DC9C40A}" presName="BalanceSpacing" presStyleCnt="0"/>
      <dgm:spPr/>
    </dgm:pt>
    <dgm:pt modelId="{732F1AC6-A083-4D28-AB64-2C5799951627}" type="pres">
      <dgm:prSet presAssocID="{70E8BF33-5EA7-4B8E-8F8A-D4CD6DC9C40A}" presName="BalanceSpacing1" presStyleCnt="0"/>
      <dgm:spPr/>
    </dgm:pt>
    <dgm:pt modelId="{F36FA13C-4F41-452D-9B90-E2C54B1D413D}" type="pres">
      <dgm:prSet presAssocID="{A4CB9737-BF91-4ACA-9D54-6B9CB7AF8BE2}" presName="Accent1Text" presStyleLbl="node1" presStyleIdx="1" presStyleCnt="2" custAng="0" custScaleX="138068" custLinFactNeighborX="-61669" custLinFactNeighborY="-17419"/>
      <dgm:spPr/>
    </dgm:pt>
  </dgm:ptLst>
  <dgm:cxnLst>
    <dgm:cxn modelId="{09FA3F18-39E2-4F97-8AF0-820D5947BAB6}" type="presOf" srcId="{D09C9020-6EE7-47FA-AB9D-35112D359C34}" destId="{F651EC11-4765-4FD5-9EC8-B4FDC9BD3A87}" srcOrd="0" destOrd="0" presId="urn:microsoft.com/office/officeart/2008/layout/AlternatingHexagons"/>
    <dgm:cxn modelId="{836C2354-5FF9-4039-AF93-C07BE039A08C}" type="presOf" srcId="{70E8BF33-5EA7-4B8E-8F8A-D4CD6DC9C40A}" destId="{0909F928-6CEB-4D61-B114-5190E88E0B16}" srcOrd="0" destOrd="0" presId="urn:microsoft.com/office/officeart/2008/layout/AlternatingHexagons"/>
    <dgm:cxn modelId="{62254975-6470-4E02-AC63-482DB6DB71DD}" srcId="{D09C9020-6EE7-47FA-AB9D-35112D359C34}" destId="{70E8BF33-5EA7-4B8E-8F8A-D4CD6DC9C40A}" srcOrd="0" destOrd="0" parTransId="{12633A47-C78D-4733-A587-22223B3E46FE}" sibTransId="{A4CB9737-BF91-4ACA-9D54-6B9CB7AF8BE2}"/>
    <dgm:cxn modelId="{0CD21CD6-B0CA-44CA-8690-AE93400DC83F}" type="presOf" srcId="{A4CB9737-BF91-4ACA-9D54-6B9CB7AF8BE2}" destId="{F36FA13C-4F41-452D-9B90-E2C54B1D413D}" srcOrd="0" destOrd="0" presId="urn:microsoft.com/office/officeart/2008/layout/AlternatingHexagons"/>
    <dgm:cxn modelId="{F9BDCE4D-636E-4479-B14D-18FDCA6D16F9}" type="presParOf" srcId="{F651EC11-4765-4FD5-9EC8-B4FDC9BD3A87}" destId="{5F01E835-E7FB-4614-81C7-2D8C6A8A39F6}" srcOrd="0" destOrd="0" presId="urn:microsoft.com/office/officeart/2008/layout/AlternatingHexagons"/>
    <dgm:cxn modelId="{D28BE5E8-ECEE-4FEE-9FC4-87C23BA7DDA2}" type="presParOf" srcId="{5F01E835-E7FB-4614-81C7-2D8C6A8A39F6}" destId="{0909F928-6CEB-4D61-B114-5190E88E0B16}" srcOrd="0" destOrd="0" presId="urn:microsoft.com/office/officeart/2008/layout/AlternatingHexagons"/>
    <dgm:cxn modelId="{A6B5F593-207E-4CF7-927F-9B60081144AE}" type="presParOf" srcId="{5F01E835-E7FB-4614-81C7-2D8C6A8A39F6}" destId="{F1F052A9-ED39-44F4-BB15-D22ECA6D9917}" srcOrd="1" destOrd="0" presId="urn:microsoft.com/office/officeart/2008/layout/AlternatingHexagons"/>
    <dgm:cxn modelId="{496B7968-2E1C-4A92-9104-5D4600FACEA9}" type="presParOf" srcId="{5F01E835-E7FB-4614-81C7-2D8C6A8A39F6}" destId="{812FDBB6-4460-4513-89AE-CB64E204A87D}" srcOrd="2" destOrd="0" presId="urn:microsoft.com/office/officeart/2008/layout/AlternatingHexagons"/>
    <dgm:cxn modelId="{D405B93E-CB87-4095-8D8C-07FC86C904E3}" type="presParOf" srcId="{5F01E835-E7FB-4614-81C7-2D8C6A8A39F6}" destId="{732F1AC6-A083-4D28-AB64-2C5799951627}" srcOrd="3" destOrd="0" presId="urn:microsoft.com/office/officeart/2008/layout/AlternatingHexagons"/>
    <dgm:cxn modelId="{51A2F399-D35C-406E-B685-22BCC9128BFC}" type="presParOf" srcId="{5F01E835-E7FB-4614-81C7-2D8C6A8A39F6}" destId="{F36FA13C-4F41-452D-9B90-E2C54B1D413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C7A4E4-EE16-44FD-A7EE-0F19EC68A68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2EA81-525A-4DC3-9950-BB3AB27E5D99}">
      <dgm:prSet/>
      <dgm:spPr/>
      <dgm:t>
        <a:bodyPr/>
        <a:lstStyle/>
        <a:p>
          <a:r>
            <a:rPr lang="en-US" b="0" i="0"/>
            <a:t>Thank you</a:t>
          </a:r>
          <a:endParaRPr lang="en-US"/>
        </a:p>
      </dgm:t>
    </dgm:pt>
    <dgm:pt modelId="{5C6750BC-9850-4D92-B0D4-492BE0E3F4AA}" type="parTrans" cxnId="{4F4446B2-53C0-419C-909E-A5A56920A806}">
      <dgm:prSet/>
      <dgm:spPr/>
      <dgm:t>
        <a:bodyPr/>
        <a:lstStyle/>
        <a:p>
          <a:endParaRPr lang="en-US"/>
        </a:p>
      </dgm:t>
    </dgm:pt>
    <dgm:pt modelId="{E68EC86F-AFCD-457F-8AED-EC13C67A961A}" type="sibTrans" cxnId="{4F4446B2-53C0-419C-909E-A5A56920A806}">
      <dgm:prSet/>
      <dgm:spPr/>
      <dgm:t>
        <a:bodyPr/>
        <a:lstStyle/>
        <a:p>
          <a:endParaRPr lang="en-US"/>
        </a:p>
      </dgm:t>
    </dgm:pt>
    <dgm:pt modelId="{8ABDBBC9-548E-4342-86BE-2C99D593EB8E}" type="pres">
      <dgm:prSet presAssocID="{CFC7A4E4-EE16-44FD-A7EE-0F19EC68A683}" presName="compositeShape" presStyleCnt="0">
        <dgm:presLayoutVars>
          <dgm:chMax val="7"/>
          <dgm:dir/>
          <dgm:resizeHandles val="exact"/>
        </dgm:presLayoutVars>
      </dgm:prSet>
      <dgm:spPr/>
    </dgm:pt>
    <dgm:pt modelId="{1EE1D79D-0464-4893-9D6A-E35E081A6A78}" type="pres">
      <dgm:prSet presAssocID="{0DD2EA81-525A-4DC3-9950-BB3AB27E5D99}" presName="circ1TxSh" presStyleLbl="vennNode1" presStyleIdx="0" presStyleCnt="1" custScaleX="192916"/>
      <dgm:spPr/>
    </dgm:pt>
  </dgm:ptLst>
  <dgm:cxnLst>
    <dgm:cxn modelId="{C46AA81E-3B16-4E4D-9963-7C418B0AAC9E}" type="presOf" srcId="{CFC7A4E4-EE16-44FD-A7EE-0F19EC68A683}" destId="{8ABDBBC9-548E-4342-86BE-2C99D593EB8E}" srcOrd="0" destOrd="0" presId="urn:microsoft.com/office/officeart/2005/8/layout/venn1"/>
    <dgm:cxn modelId="{4F4446B2-53C0-419C-909E-A5A56920A806}" srcId="{CFC7A4E4-EE16-44FD-A7EE-0F19EC68A683}" destId="{0DD2EA81-525A-4DC3-9950-BB3AB27E5D99}" srcOrd="0" destOrd="0" parTransId="{5C6750BC-9850-4D92-B0D4-492BE0E3F4AA}" sibTransId="{E68EC86F-AFCD-457F-8AED-EC13C67A961A}"/>
    <dgm:cxn modelId="{9AA839C0-E325-4A03-91A7-75571901AF2D}" type="presOf" srcId="{0DD2EA81-525A-4DC3-9950-BB3AB27E5D99}" destId="{1EE1D79D-0464-4893-9D6A-E35E081A6A78}" srcOrd="0" destOrd="0" presId="urn:microsoft.com/office/officeart/2005/8/layout/venn1"/>
    <dgm:cxn modelId="{DE2F8DF3-F498-4546-AA0C-7AE6813BDC3D}" type="presParOf" srcId="{8ABDBBC9-548E-4342-86BE-2C99D593EB8E}" destId="{1EE1D79D-0464-4893-9D6A-E35E081A6A78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9F928-6CEB-4D61-B114-5190E88E0B16}">
      <dsp:nvSpPr>
        <dsp:cNvPr id="0" name=""/>
        <dsp:cNvSpPr/>
      </dsp:nvSpPr>
      <dsp:spPr>
        <a:xfrm rot="5400000">
          <a:off x="3894162" y="-2540334"/>
          <a:ext cx="2914679" cy="85245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0" i="0" kern="1200" dirty="0"/>
            <a:t>WELCOME</a:t>
          </a:r>
          <a:endParaRPr lang="en-US" sz="6300" kern="1200" dirty="0"/>
        </a:p>
      </dsp:txBody>
      <dsp:txXfrm rot="-5400000">
        <a:off x="2509972" y="750401"/>
        <a:ext cx="5683060" cy="1943119"/>
      </dsp:txXfrm>
    </dsp:sp>
    <dsp:sp modelId="{F1F052A9-ED39-44F4-BB15-D22ECA6D9917}">
      <dsp:nvSpPr>
        <dsp:cNvPr id="0" name=""/>
        <dsp:cNvSpPr/>
      </dsp:nvSpPr>
      <dsp:spPr>
        <a:xfrm>
          <a:off x="6595193" y="1260095"/>
          <a:ext cx="2974108" cy="1598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FA13C-4F41-452D-9B90-E2C54B1D413D}">
      <dsp:nvSpPr>
        <dsp:cNvPr id="0" name=""/>
        <dsp:cNvSpPr/>
      </dsp:nvSpPr>
      <dsp:spPr>
        <a:xfrm rot="5400000">
          <a:off x="268084" y="-5195"/>
          <a:ext cx="2664971" cy="32011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/>
        </a:p>
      </dsp:txBody>
      <dsp:txXfrm rot="-5400000">
        <a:off x="533523" y="707052"/>
        <a:ext cx="2134094" cy="1776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1D79D-0464-4893-9D6A-E35E081A6A78}">
      <dsp:nvSpPr>
        <dsp:cNvPr id="0" name=""/>
        <dsp:cNvSpPr/>
      </dsp:nvSpPr>
      <dsp:spPr>
        <a:xfrm>
          <a:off x="90255" y="0"/>
          <a:ext cx="9439183" cy="48928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Thank you</a:t>
          </a:r>
          <a:endParaRPr lang="en-US" sz="6500" kern="1200"/>
        </a:p>
      </dsp:txBody>
      <dsp:txXfrm>
        <a:off x="1472591" y="716548"/>
        <a:ext cx="6674511" cy="3459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38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39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40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41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42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43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44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3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77721-4CFD-4C9D-9503-EB015086201F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E00EA-44D3-4D5D-AF4C-BD92D5F7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9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A9DB5-B6D4-45B4-99EE-72AD36BA4E94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6BF7C-83AA-46EA-A88C-E058D84664F1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5B18D-5A89-4263-A474-3E5419A54FEA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147A1-1B7D-4855-949D-8A4AED058AE1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523C-7129-4368-B174-E4E827D07F2E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114F9-8EB1-408E-901A-79676ED214D9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25F3E-8902-4CDE-9198-40496E0C269F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4A064-BBD7-4068-B781-724C3D43CB52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8B6D-B241-4159-B837-E16BB27A118F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CAA49-7912-4B84-9EB9-5A534565BF12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6D48738F-49A2-4B4C-AFA6-9328501CA1F0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CA25C-4E3C-4227-9289-6988F2EE9530}" type="datetime1">
              <a:rPr lang="en-US" smtClean="0"/>
              <a:t>3/18/2018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01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0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6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6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71.png"/><Relationship Id="rId4" Type="http://schemas.openxmlformats.org/officeDocument/2006/relationships/image" Target="../media/image6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6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5949E9-C6F9-48C1-B5A7-1381F7CC5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507567"/>
              </p:ext>
            </p:extLst>
          </p:nvPr>
        </p:nvGraphicFramePr>
        <p:xfrm>
          <a:off x="1507849" y="1662650"/>
          <a:ext cx="9603275" cy="411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00A40B-4A32-49FF-8329-5DBBF131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03036" y="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7428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9C65-428E-475F-BFBA-A04CED6A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226365" cy="548640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0629-2ADF-4539-800D-0895648A80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TRIPLE SUBSTITUENT PARAMETER (TSP)</a:t>
            </a:r>
          </a:p>
          <a:p>
            <a:pPr marL="0" indent="0">
              <a:buNone/>
            </a:pPr>
            <a:r>
              <a:rPr lang="en-US" dirty="0"/>
              <a:t>Separation of </a:t>
            </a:r>
            <a:r>
              <a:rPr lang="en-US" b="1" dirty="0"/>
              <a:t>polar, resonance and steric </a:t>
            </a:r>
            <a:r>
              <a:rPr lang="en-US" dirty="0"/>
              <a:t>effect given by </a:t>
            </a:r>
            <a:r>
              <a:rPr lang="en-US" b="1" dirty="0"/>
              <a:t>Charton</a:t>
            </a:r>
          </a:p>
          <a:p>
            <a:pPr marL="0" indent="0">
              <a:buNone/>
            </a:pPr>
            <a:r>
              <a:rPr lang="en-US" dirty="0"/>
              <a:t>		log k = α σ</a:t>
            </a:r>
            <a:r>
              <a:rPr lang="en-US" baseline="-25000" dirty="0"/>
              <a:t>I</a:t>
            </a:r>
            <a:r>
              <a:rPr lang="en-US" dirty="0"/>
              <a:t> + β σ</a:t>
            </a:r>
            <a:r>
              <a:rPr lang="en-US" baseline="-25000" dirty="0"/>
              <a:t>R</a:t>
            </a:r>
            <a:r>
              <a:rPr lang="en-US" dirty="0"/>
              <a:t> + φ ν + h</a:t>
            </a:r>
          </a:p>
          <a:p>
            <a:pPr marL="0" indent="0">
              <a:buNone/>
            </a:pPr>
            <a:r>
              <a:rPr lang="en-US" b="1" dirty="0"/>
              <a:t>     α</a:t>
            </a:r>
            <a:r>
              <a:rPr lang="en-US" dirty="0"/>
              <a:t>- localized component;       </a:t>
            </a:r>
            <a:r>
              <a:rPr lang="en-US" b="1" dirty="0"/>
              <a:t>β</a:t>
            </a:r>
            <a:r>
              <a:rPr lang="en-US" dirty="0"/>
              <a:t>-delocalized component</a:t>
            </a:r>
          </a:p>
          <a:p>
            <a:pPr marL="0" indent="0">
              <a:buNone/>
            </a:pPr>
            <a:r>
              <a:rPr lang="en-US" b="1" dirty="0"/>
              <a:t>     φ</a:t>
            </a:r>
            <a:r>
              <a:rPr lang="en-US" dirty="0"/>
              <a:t>- coefficient of steric;         </a:t>
            </a:r>
            <a:r>
              <a:rPr lang="en-US" b="1" dirty="0"/>
              <a:t>h</a:t>
            </a:r>
            <a:r>
              <a:rPr lang="en-US" dirty="0"/>
              <a:t>-intercept</a:t>
            </a:r>
          </a:p>
          <a:p>
            <a:pPr marL="0" indent="0">
              <a:buNone/>
            </a:pPr>
            <a:r>
              <a:rPr lang="en-US" b="1" dirty="0"/>
              <a:t>     σ</a:t>
            </a:r>
            <a:r>
              <a:rPr lang="en-US" b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-</a:t>
            </a:r>
            <a:r>
              <a:rPr lang="en-US" baseline="-25000" dirty="0"/>
              <a:t> </a:t>
            </a:r>
            <a:r>
              <a:rPr lang="en-US" dirty="0"/>
              <a:t>inductive substituent constant;      </a:t>
            </a:r>
            <a:r>
              <a:rPr lang="en-US" b="1" dirty="0"/>
              <a:t>σ</a:t>
            </a:r>
            <a:r>
              <a:rPr lang="en-US" b="1" baseline="-25000" dirty="0"/>
              <a:t>R  </a:t>
            </a:r>
            <a:r>
              <a:rPr lang="en-US" dirty="0"/>
              <a:t>- resonance substituent constant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1" dirty="0"/>
              <a:t>ν</a:t>
            </a:r>
            <a:r>
              <a:rPr lang="en-US" dirty="0"/>
              <a:t>-steric parameter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663F8-1C87-4FB0-A855-4F0A4C3D0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969003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6B0305-45C6-490D-815D-2B6EEDEC5853}"/>
              </a:ext>
            </a:extLst>
          </p:cNvPr>
          <p:cNvSpPr/>
          <p:nvPr/>
        </p:nvSpPr>
        <p:spPr>
          <a:xfrm>
            <a:off x="4888778" y="39216"/>
            <a:ext cx="2414444" cy="461665"/>
          </a:xfrm>
          <a:prstGeom prst="rect">
            <a:avLst/>
          </a:prstGeom>
          <a:gradFill>
            <a:gsLst>
              <a:gs pos="51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Proteus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miratrilis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8059B-60CF-48B6-AF8A-87F6639BD125}"/>
              </a:ext>
            </a:extLst>
          </p:cNvPr>
          <p:cNvSpPr/>
          <p:nvPr/>
        </p:nvSpPr>
        <p:spPr>
          <a:xfrm>
            <a:off x="-74408" y="20655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C371-5EAA-4729-9E85-F0600FF18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0330" y="981107"/>
            <a:ext cx="5238750" cy="4072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50CA49-5B49-4390-9C58-B2DBABDB0DD2}"/>
              </a:ext>
            </a:extLst>
          </p:cNvPr>
          <p:cNvSpPr/>
          <p:nvPr/>
        </p:nvSpPr>
        <p:spPr>
          <a:xfrm>
            <a:off x="8162418" y="482320"/>
            <a:ext cx="3164649" cy="41088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9A7D1-7039-4C90-85FC-605619950630}"/>
              </a:ext>
            </a:extLst>
          </p:cNvPr>
          <p:cNvSpPr/>
          <p:nvPr/>
        </p:nvSpPr>
        <p:spPr>
          <a:xfrm>
            <a:off x="0" y="97272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4B620-2450-4DB7-AA20-4182AB51917B}"/>
              </a:ext>
            </a:extLst>
          </p:cNvPr>
          <p:cNvSpPr/>
          <p:nvPr/>
        </p:nvSpPr>
        <p:spPr>
          <a:xfrm>
            <a:off x="-38472" y="220332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7B0FB-8352-4AC3-AAE2-5CB6C8A771AA}"/>
              </a:ext>
            </a:extLst>
          </p:cNvPr>
          <p:cNvSpPr/>
          <p:nvPr/>
        </p:nvSpPr>
        <p:spPr>
          <a:xfrm>
            <a:off x="-74408" y="4401116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BCA84-5410-4611-A853-6D579428F559}"/>
              </a:ext>
            </a:extLst>
          </p:cNvPr>
          <p:cNvSpPr/>
          <p:nvPr/>
        </p:nvSpPr>
        <p:spPr>
          <a:xfrm>
            <a:off x="1724483" y="981107"/>
            <a:ext cx="449343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0.52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  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  0.852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(±0.03)  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0.992, s = 0.02, n = 6, F = 257.61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368DD-28EC-4F43-983F-B543CD0EE407}"/>
              </a:ext>
            </a:extLst>
          </p:cNvPr>
          <p:cNvSpPr/>
          <p:nvPr/>
        </p:nvSpPr>
        <p:spPr>
          <a:xfrm>
            <a:off x="1724482" y="2203325"/>
            <a:ext cx="4493438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0.69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(±0.09)     (±0.09)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0.980, SE= 0.04, n = 6, F = 36.34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0.54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+ 0.54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(±0.80)    (±0.08)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0.984, SE= 0.03, n = 5, F = 31.31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49A7-B0D1-4065-9595-71E9CAE57CA9}"/>
              </a:ext>
            </a:extLst>
          </p:cNvPr>
          <p:cNvSpPr/>
          <p:nvPr/>
        </p:nvSpPr>
        <p:spPr>
          <a:xfrm>
            <a:off x="1724482" y="4893826"/>
            <a:ext cx="449343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0.50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     (±0.04)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0.994, SE = 0.02, n = 6, F = 122.79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823734D-5989-4002-9E3F-674FB69F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9527" y="51373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60005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7D61E9-19C6-4F15-B8D2-FEDDBFC2AC10}"/>
              </a:ext>
            </a:extLst>
          </p:cNvPr>
          <p:cNvSpPr/>
          <p:nvPr/>
        </p:nvSpPr>
        <p:spPr>
          <a:xfrm>
            <a:off x="3839516" y="121306"/>
            <a:ext cx="3303148" cy="461665"/>
          </a:xfrm>
          <a:prstGeom prst="rect">
            <a:avLst/>
          </a:prstGeom>
          <a:gradFill>
            <a:gsLst>
              <a:gs pos="24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Vibrio paraheamolyticus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A5FE-F912-471C-806D-816828AA33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4777" y="1162367"/>
            <a:ext cx="5505450" cy="453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A25F39-72CA-4AB5-8826-7D74001C3642}"/>
              </a:ext>
            </a:extLst>
          </p:cNvPr>
          <p:cNvSpPr/>
          <p:nvPr/>
        </p:nvSpPr>
        <p:spPr>
          <a:xfrm>
            <a:off x="7817704" y="688003"/>
            <a:ext cx="32528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F78E4-BA23-485D-9348-75DA5B2D0CEE}"/>
              </a:ext>
            </a:extLst>
          </p:cNvPr>
          <p:cNvSpPr/>
          <p:nvPr/>
        </p:nvSpPr>
        <p:spPr>
          <a:xfrm>
            <a:off x="1741094" y="1219109"/>
            <a:ext cx="459050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0.32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0.952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(±0.01)  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0.998, s = 0.01, n = 6, F = 1337.04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F5E90-CEE3-4EF9-B71E-86A5E5CDE61B}"/>
              </a:ext>
            </a:extLst>
          </p:cNvPr>
          <p:cNvSpPr/>
          <p:nvPr/>
        </p:nvSpPr>
        <p:spPr>
          <a:xfrm>
            <a:off x="74242" y="116236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FD131-9506-488E-8059-C266D6B7E033}"/>
              </a:ext>
            </a:extLst>
          </p:cNvPr>
          <p:cNvSpPr/>
          <p:nvPr/>
        </p:nvSpPr>
        <p:spPr>
          <a:xfrm>
            <a:off x="74242" y="-22530"/>
            <a:ext cx="1838964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8F21C-DFAD-4C64-B590-75A2D720C37C}"/>
              </a:ext>
            </a:extLst>
          </p:cNvPr>
          <p:cNvSpPr/>
          <p:nvPr/>
        </p:nvSpPr>
        <p:spPr>
          <a:xfrm>
            <a:off x="35770" y="251649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20D2F-4E30-4D0F-A08E-4727FBC1E789}"/>
              </a:ext>
            </a:extLst>
          </p:cNvPr>
          <p:cNvSpPr/>
          <p:nvPr/>
        </p:nvSpPr>
        <p:spPr>
          <a:xfrm>
            <a:off x="1741094" y="2516499"/>
            <a:ext cx="4590502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0.42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(±0.08)     (±0.08)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0.980, SE= 0.03, n = 6, F = 36.82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log IZR =  0.42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(±0.03)    (±0.03)      (±0.008)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0.998, SE= 0.01, n = 5, F = 314.17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F50B7-C636-4AF9-9AF7-915600DF986A}"/>
              </a:ext>
            </a:extLst>
          </p:cNvPr>
          <p:cNvSpPr/>
          <p:nvPr/>
        </p:nvSpPr>
        <p:spPr>
          <a:xfrm>
            <a:off x="35770" y="465565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CACCC-751C-4926-B8DD-D481E3C479F2}"/>
              </a:ext>
            </a:extLst>
          </p:cNvPr>
          <p:cNvSpPr/>
          <p:nvPr/>
        </p:nvSpPr>
        <p:spPr>
          <a:xfrm>
            <a:off x="1741094" y="5089735"/>
            <a:ext cx="459050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0.22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     (±0.05)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0.993, SE = 0.02, n = 6, F = 115.0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88C7222-2343-4972-8748-6D758D4C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3231" y="49484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98427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1EF6AC-91B3-4355-AC96-8928D701CF77}"/>
              </a:ext>
            </a:extLst>
          </p:cNvPr>
          <p:cNvSpPr/>
          <p:nvPr/>
        </p:nvSpPr>
        <p:spPr>
          <a:xfrm>
            <a:off x="4488388" y="163509"/>
            <a:ext cx="3100529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Staphylococcus aureus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EC94B-254A-42C9-9873-33F948318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08932" y="1132522"/>
            <a:ext cx="5648325" cy="4592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32005-77C7-48D2-827F-5D38056EB5BB}"/>
              </a:ext>
            </a:extLst>
          </p:cNvPr>
          <p:cNvSpPr/>
          <p:nvPr/>
        </p:nvSpPr>
        <p:spPr>
          <a:xfrm>
            <a:off x="7588917" y="694182"/>
            <a:ext cx="363593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3F111-E8F6-4939-904E-ECEB2355809B}"/>
              </a:ext>
            </a:extLst>
          </p:cNvPr>
          <p:cNvSpPr/>
          <p:nvPr/>
        </p:nvSpPr>
        <p:spPr>
          <a:xfrm>
            <a:off x="0" y="25009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8970F-0E40-4C8E-93C1-7472CF6ADDC2}"/>
              </a:ext>
            </a:extLst>
          </p:cNvPr>
          <p:cNvSpPr/>
          <p:nvPr/>
        </p:nvSpPr>
        <p:spPr>
          <a:xfrm>
            <a:off x="0" y="76319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A1BDE2-89A9-4EF1-87B4-1DC3C706428A}"/>
              </a:ext>
            </a:extLst>
          </p:cNvPr>
          <p:cNvSpPr/>
          <p:nvPr/>
        </p:nvSpPr>
        <p:spPr>
          <a:xfrm>
            <a:off x="1678204" y="763190"/>
            <a:ext cx="451656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0.18 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+ 0.914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(±0.14)              (±0.006)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0.988, s = 0.16, n = 6, F = 164.59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7F118-B94B-4287-A27F-1BC4A8A9BEF8}"/>
              </a:ext>
            </a:extLst>
          </p:cNvPr>
          <p:cNvSpPr/>
          <p:nvPr/>
        </p:nvSpPr>
        <p:spPr>
          <a:xfrm>
            <a:off x="0" y="226691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AE7B1-65E9-44FE-B685-1D7E1A6FE369}"/>
              </a:ext>
            </a:extLst>
          </p:cNvPr>
          <p:cNvSpPr/>
          <p:nvPr/>
        </p:nvSpPr>
        <p:spPr>
          <a:xfrm>
            <a:off x="1672642" y="2253292"/>
            <a:ext cx="4516562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0.41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+ 0.47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(±0.05)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R = 0.985, SE= 0.02, n = 6, F = 47.30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0.29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+ 0.36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(±0.19)    (±0.19)      (±0.006)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0.998, SE= 0.007, n = 5, F = 216.31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CD9C3-08BB-4D75-A401-3431DD827C0B}"/>
              </a:ext>
            </a:extLst>
          </p:cNvPr>
          <p:cNvSpPr/>
          <p:nvPr/>
        </p:nvSpPr>
        <p:spPr>
          <a:xfrm>
            <a:off x="0" y="450808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31A9FD-6983-44AC-847A-BF5B47813290}"/>
              </a:ext>
            </a:extLst>
          </p:cNvPr>
          <p:cNvSpPr/>
          <p:nvPr/>
        </p:nvSpPr>
        <p:spPr>
          <a:xfrm>
            <a:off x="1678201" y="4929851"/>
            <a:ext cx="451656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0.29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(±0.02)          (±0.02)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0.998, SE = 0.008, n = 6, F = 311.31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EC04BF-CAF2-4504-A60B-12823DEB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84053" y="1287179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708411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23329-90DC-4289-978C-5AF291C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98" y="1082259"/>
            <a:ext cx="8187397" cy="42775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5E30F-0AFE-4114-BE78-AFCF103B1543}"/>
              </a:ext>
            </a:extLst>
          </p:cNvPr>
          <p:cNvSpPr/>
          <p:nvPr/>
        </p:nvSpPr>
        <p:spPr>
          <a:xfrm>
            <a:off x="166154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C1ABB-7AB0-470C-8AC4-955BD9F8E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09671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D6E3-A97E-468F-91FF-EEA38C2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5"/>
            <a:ext cx="219195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9B1D-9377-4B49-ACE4-4D18C9305CA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Antibacterial activity of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4′- </a:t>
            </a:r>
            <a:r>
              <a:rPr lang="en-US" b="1" dirty="0"/>
              <a:t>substituted 5-benzylidenebarbituric acids: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 A structure-reactivity study.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8EE8A-739E-472A-96CD-4586FFC22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28795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WIN7i\Desktop\ResearchPaper\BA\BA photos.jpg">
            <a:extLst>
              <a:ext uri="{FF2B5EF4-FFF2-40B4-BE49-F238E27FC236}">
                <a16:creationId xmlns:a16="http://schemas.microsoft.com/office/drawing/2014/main" id="{B6C70E83-2CAD-41DF-BA87-B1098E79B5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51" y="1064467"/>
            <a:ext cx="4265588" cy="47290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34E488-C9FE-4544-9E52-35D80B74E922}"/>
              </a:ext>
            </a:extLst>
          </p:cNvPr>
          <p:cNvSpPr/>
          <p:nvPr/>
        </p:nvSpPr>
        <p:spPr>
          <a:xfrm>
            <a:off x="3907741" y="390770"/>
            <a:ext cx="69243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Antibacterial activity of 4′-substituted 5-benzylidenebarbituric acids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F6748-4067-48E0-A91A-F257A3F00F75}"/>
              </a:ext>
            </a:extLst>
          </p:cNvPr>
          <p:cNvSpPr/>
          <p:nvPr/>
        </p:nvSpPr>
        <p:spPr>
          <a:xfrm>
            <a:off x="0" y="21438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8592F-4C37-4333-9CE3-D54DD6AE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292858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FDDB19-07FF-4AE0-B63D-AA35FDAC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40738"/>
              </p:ext>
            </p:extLst>
          </p:nvPr>
        </p:nvGraphicFramePr>
        <p:xfrm>
          <a:off x="2895028" y="1644717"/>
          <a:ext cx="7295547" cy="4149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341">
                  <a:extLst>
                    <a:ext uri="{9D8B030D-6E8A-4147-A177-3AD203B41FA5}">
                      <a16:colId xmlns:a16="http://schemas.microsoft.com/office/drawing/2014/main" val="2457283864"/>
                    </a:ext>
                  </a:extLst>
                </a:gridCol>
                <a:gridCol w="1491175">
                  <a:extLst>
                    <a:ext uri="{9D8B030D-6E8A-4147-A177-3AD203B41FA5}">
                      <a16:colId xmlns:a16="http://schemas.microsoft.com/office/drawing/2014/main" val="3318814668"/>
                    </a:ext>
                  </a:extLst>
                </a:gridCol>
                <a:gridCol w="1301817">
                  <a:extLst>
                    <a:ext uri="{9D8B030D-6E8A-4147-A177-3AD203B41FA5}">
                      <a16:colId xmlns:a16="http://schemas.microsoft.com/office/drawing/2014/main" val="2188923479"/>
                    </a:ext>
                  </a:extLst>
                </a:gridCol>
                <a:gridCol w="667660">
                  <a:extLst>
                    <a:ext uri="{9D8B030D-6E8A-4147-A177-3AD203B41FA5}">
                      <a16:colId xmlns:a16="http://schemas.microsoft.com/office/drawing/2014/main" val="78342098"/>
                    </a:ext>
                  </a:extLst>
                </a:gridCol>
                <a:gridCol w="492369">
                  <a:extLst>
                    <a:ext uri="{9D8B030D-6E8A-4147-A177-3AD203B41FA5}">
                      <a16:colId xmlns:a16="http://schemas.microsoft.com/office/drawing/2014/main" val="3270978024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val="378185018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54960009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16935897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3376759565"/>
                    </a:ext>
                  </a:extLst>
                </a:gridCol>
                <a:gridCol w="534573">
                  <a:extLst>
                    <a:ext uri="{9D8B030D-6E8A-4147-A177-3AD203B41FA5}">
                      <a16:colId xmlns:a16="http://schemas.microsoft.com/office/drawing/2014/main" val="547088696"/>
                    </a:ext>
                  </a:extLst>
                </a:gridCol>
              </a:tblGrid>
              <a:tr h="42084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 of the microorganism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Inhibition zone diameter  (mm)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38492"/>
                  </a:ext>
                </a:extLst>
              </a:tr>
              <a:tr h="572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Standard (Amphotericin-B)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-Br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-NO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extLst>
                  <a:ext uri="{0D108BD9-81ED-4DB2-BD59-A6C34878D82A}">
                    <a16:rowId xmlns:a16="http://schemas.microsoft.com/office/drawing/2014/main" val="3102674802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50445503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Escherichia coli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1544673790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43038647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Klebsiella oxytoca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342600963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859039217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Proteus mirabilis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60299298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895288004"/>
                  </a:ext>
                </a:extLst>
              </a:tr>
              <a:tr h="420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Pseudomonas aeruginosa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extLst>
                  <a:ext uri="{0D108BD9-81ED-4DB2-BD59-A6C34878D82A}">
                    <a16:rowId xmlns:a16="http://schemas.microsoft.com/office/drawing/2014/main" val="622522940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101683305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Shigella Sonnei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9573586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1086914669"/>
                  </a:ext>
                </a:extLst>
              </a:tr>
              <a:tr h="419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Staphylococcus aureus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extLst>
                  <a:ext uri="{0D108BD9-81ED-4DB2-BD59-A6C34878D82A}">
                    <a16:rowId xmlns:a16="http://schemas.microsoft.com/office/drawing/2014/main" val="3823814612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46428067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60EEB9C-2797-47C1-8F8E-1073CEDB2E07}"/>
              </a:ext>
            </a:extLst>
          </p:cNvPr>
          <p:cNvSpPr/>
          <p:nvPr/>
        </p:nvSpPr>
        <p:spPr>
          <a:xfrm>
            <a:off x="2895028" y="444697"/>
            <a:ext cx="7295547" cy="92333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Antibacterial activity (zone of inhibition(mm) values) of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4′-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substituted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5-benzylidenebarbituric acids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F0AF5-3398-4338-A3CD-9E9096DA2ACB}"/>
              </a:ext>
            </a:extLst>
          </p:cNvPr>
          <p:cNvSpPr/>
          <p:nvPr/>
        </p:nvSpPr>
        <p:spPr>
          <a:xfrm>
            <a:off x="-56137" y="-16968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C600E-2CB5-4A7B-8225-0DEE1925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47087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9C732E-FD31-4BD2-8ED1-C33C23E110A3}"/>
              </a:ext>
            </a:extLst>
          </p:cNvPr>
          <p:cNvSpPr/>
          <p:nvPr/>
        </p:nvSpPr>
        <p:spPr>
          <a:xfrm>
            <a:off x="1378226" y="0"/>
            <a:ext cx="9200679" cy="835613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log IZD (mm)with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             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substituent constants using single parameter equation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067DD9-947F-4DB3-A5DC-42C9ED897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69339"/>
              </p:ext>
            </p:extLst>
          </p:nvPr>
        </p:nvGraphicFramePr>
        <p:xfrm>
          <a:off x="2193235" y="1252540"/>
          <a:ext cx="7805529" cy="4352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0368">
                  <a:extLst>
                    <a:ext uri="{9D8B030D-6E8A-4147-A177-3AD203B41FA5}">
                      <a16:colId xmlns:a16="http://schemas.microsoft.com/office/drawing/2014/main" val="3561716169"/>
                    </a:ext>
                  </a:extLst>
                </a:gridCol>
                <a:gridCol w="1235875">
                  <a:extLst>
                    <a:ext uri="{9D8B030D-6E8A-4147-A177-3AD203B41FA5}">
                      <a16:colId xmlns:a16="http://schemas.microsoft.com/office/drawing/2014/main" val="1249365726"/>
                    </a:ext>
                  </a:extLst>
                </a:gridCol>
                <a:gridCol w="1300920">
                  <a:extLst>
                    <a:ext uri="{9D8B030D-6E8A-4147-A177-3AD203B41FA5}">
                      <a16:colId xmlns:a16="http://schemas.microsoft.com/office/drawing/2014/main" val="2213127967"/>
                    </a:ext>
                  </a:extLst>
                </a:gridCol>
                <a:gridCol w="685943">
                  <a:extLst>
                    <a:ext uri="{9D8B030D-6E8A-4147-A177-3AD203B41FA5}">
                      <a16:colId xmlns:a16="http://schemas.microsoft.com/office/drawing/2014/main" val="544239945"/>
                    </a:ext>
                  </a:extLst>
                </a:gridCol>
                <a:gridCol w="854927">
                  <a:extLst>
                    <a:ext uri="{9D8B030D-6E8A-4147-A177-3AD203B41FA5}">
                      <a16:colId xmlns:a16="http://schemas.microsoft.com/office/drawing/2014/main" val="1703247162"/>
                    </a:ext>
                  </a:extLst>
                </a:gridCol>
                <a:gridCol w="646125">
                  <a:extLst>
                    <a:ext uri="{9D8B030D-6E8A-4147-A177-3AD203B41FA5}">
                      <a16:colId xmlns:a16="http://schemas.microsoft.com/office/drawing/2014/main" val="2458288265"/>
                    </a:ext>
                  </a:extLst>
                </a:gridCol>
                <a:gridCol w="740080">
                  <a:extLst>
                    <a:ext uri="{9D8B030D-6E8A-4147-A177-3AD203B41FA5}">
                      <a16:colId xmlns:a16="http://schemas.microsoft.com/office/drawing/2014/main" val="4070950858"/>
                    </a:ext>
                  </a:extLst>
                </a:gridCol>
                <a:gridCol w="1105784">
                  <a:extLst>
                    <a:ext uri="{9D8B030D-6E8A-4147-A177-3AD203B41FA5}">
                      <a16:colId xmlns:a16="http://schemas.microsoft.com/office/drawing/2014/main" val="697187530"/>
                    </a:ext>
                  </a:extLst>
                </a:gridCol>
                <a:gridCol w="715507">
                  <a:extLst>
                    <a:ext uri="{9D8B030D-6E8A-4147-A177-3AD203B41FA5}">
                      <a16:colId xmlns:a16="http://schemas.microsoft.com/office/drawing/2014/main" val="2049734680"/>
                    </a:ext>
                  </a:extLst>
                </a:gridCol>
              </a:tblGrid>
              <a:tr h="6745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Bacteria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ρ</a:t>
                      </a:r>
                      <a:endParaRPr lang="en-US" sz="12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Log(IZD)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extLst>
                  <a:ext uri="{0D108BD9-81ED-4DB2-BD59-A6C34878D82A}">
                    <a16:rowId xmlns:a16="http://schemas.microsoft.com/office/drawing/2014/main" val="1260875164"/>
                  </a:ext>
                </a:extLst>
              </a:tr>
              <a:tr h="2786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Escherichia coli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1.113±0.02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3305562011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1.100±0.03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368340411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1.159±0.01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906250817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1.135±0.01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853186071"/>
                  </a:ext>
                </a:extLst>
              </a:tr>
              <a:tr h="3446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1.140±0.02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676991698"/>
                  </a:ext>
                </a:extLst>
              </a:tr>
              <a:tr h="3488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0.18±0.03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1.120±0.02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545679013"/>
                  </a:ext>
                </a:extLst>
              </a:tr>
              <a:tr h="299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Klebsiella oxytoca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4254273446"/>
                  </a:ext>
                </a:extLst>
              </a:tr>
              <a:tr h="344676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1.14±0.05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3914288174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0.28±0.05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1.23±0.03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094055736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0.36±0.02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360.60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633570301"/>
                  </a:ext>
                </a:extLst>
              </a:tr>
              <a:tr h="344676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0.22±0.04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1.22±0.03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417193396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C90AAD-6011-4EA9-A663-75C1B917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233543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7069DD-1711-4175-85BA-ABBC29FC0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536734"/>
              </p:ext>
            </p:extLst>
          </p:nvPr>
        </p:nvGraphicFramePr>
        <p:xfrm>
          <a:off x="2782778" y="954156"/>
          <a:ext cx="6626444" cy="4254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762">
                  <a:extLst>
                    <a:ext uri="{9D8B030D-6E8A-4147-A177-3AD203B41FA5}">
                      <a16:colId xmlns:a16="http://schemas.microsoft.com/office/drawing/2014/main" val="947747486"/>
                    </a:ext>
                  </a:extLst>
                </a:gridCol>
                <a:gridCol w="1069343">
                  <a:extLst>
                    <a:ext uri="{9D8B030D-6E8A-4147-A177-3AD203B41FA5}">
                      <a16:colId xmlns:a16="http://schemas.microsoft.com/office/drawing/2014/main" val="2383916894"/>
                    </a:ext>
                  </a:extLst>
                </a:gridCol>
                <a:gridCol w="1084250">
                  <a:extLst>
                    <a:ext uri="{9D8B030D-6E8A-4147-A177-3AD203B41FA5}">
                      <a16:colId xmlns:a16="http://schemas.microsoft.com/office/drawing/2014/main" val="386675934"/>
                    </a:ext>
                  </a:extLst>
                </a:gridCol>
                <a:gridCol w="747316">
                  <a:extLst>
                    <a:ext uri="{9D8B030D-6E8A-4147-A177-3AD203B41FA5}">
                      <a16:colId xmlns:a16="http://schemas.microsoft.com/office/drawing/2014/main" val="3845853629"/>
                    </a:ext>
                  </a:extLst>
                </a:gridCol>
                <a:gridCol w="560795">
                  <a:extLst>
                    <a:ext uri="{9D8B030D-6E8A-4147-A177-3AD203B41FA5}">
                      <a16:colId xmlns:a16="http://schemas.microsoft.com/office/drawing/2014/main" val="1210735106"/>
                    </a:ext>
                  </a:extLst>
                </a:gridCol>
                <a:gridCol w="548523">
                  <a:extLst>
                    <a:ext uri="{9D8B030D-6E8A-4147-A177-3AD203B41FA5}">
                      <a16:colId xmlns:a16="http://schemas.microsoft.com/office/drawing/2014/main" val="3707418623"/>
                    </a:ext>
                  </a:extLst>
                </a:gridCol>
                <a:gridCol w="628285">
                  <a:extLst>
                    <a:ext uri="{9D8B030D-6E8A-4147-A177-3AD203B41FA5}">
                      <a16:colId xmlns:a16="http://schemas.microsoft.com/office/drawing/2014/main" val="3684384156"/>
                    </a:ext>
                  </a:extLst>
                </a:gridCol>
                <a:gridCol w="938746">
                  <a:extLst>
                    <a:ext uri="{9D8B030D-6E8A-4147-A177-3AD203B41FA5}">
                      <a16:colId xmlns:a16="http://schemas.microsoft.com/office/drawing/2014/main" val="4113403879"/>
                    </a:ext>
                  </a:extLst>
                </a:gridCol>
                <a:gridCol w="607424">
                  <a:extLst>
                    <a:ext uri="{9D8B030D-6E8A-4147-A177-3AD203B41FA5}">
                      <a16:colId xmlns:a16="http://schemas.microsoft.com/office/drawing/2014/main" val="2535400469"/>
                    </a:ext>
                  </a:extLst>
                </a:gridCol>
              </a:tblGrid>
              <a:tr h="586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Bacteria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pPr algn="ctr"/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Log(IZD)</a:t>
                      </a:r>
                      <a:r>
                        <a:rPr lang="en-US" sz="1200" baseline="30000" dirty="0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73959971"/>
                  </a:ext>
                </a:extLst>
              </a:tr>
              <a:tr h="27021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Proteus mirabilis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0.44±0.08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28.20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1.07±0.03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3969963673"/>
                  </a:ext>
                </a:extLst>
              </a:tr>
              <a:tr h="205302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0.45±0.13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12.26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1.03±0.05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4170354221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0.28±0.06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1.13±0.03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962658922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0.36±0.05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413356728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0.22±0.05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18.47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1.11±0.04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90837762"/>
                  </a:ext>
                </a:extLst>
              </a:tr>
              <a:tr h="264391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25.73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1.08±0.03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209914888"/>
                  </a:ext>
                </a:extLst>
              </a:tr>
              <a:tr h="408561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25.73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1.08±0.03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177006179"/>
                  </a:ext>
                </a:extLst>
              </a:tr>
              <a:tr h="237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Pseudomonas aeruginosa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0.33±0.05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1.21±0.02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3060829013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0.33±0.08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1.19±0.03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2414945613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1.26±0.02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571858391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0.26±0.04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3374735666"/>
                  </a:ext>
                </a:extLst>
              </a:tr>
              <a:tr h="264391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37.76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1.25±0.02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2451504297"/>
                  </a:ext>
                </a:extLst>
              </a:tr>
              <a:tr h="26756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0.19±0.03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0.944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40.59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1.22±0.02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2838710965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012036-8F06-460E-94B0-F335770B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427553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7B6A57-C431-421B-9C2A-D3E17680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85246"/>
              </p:ext>
            </p:extLst>
          </p:nvPr>
        </p:nvGraphicFramePr>
        <p:xfrm>
          <a:off x="3048000" y="1374503"/>
          <a:ext cx="5857596" cy="3642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507">
                  <a:extLst>
                    <a:ext uri="{9D8B030D-6E8A-4147-A177-3AD203B41FA5}">
                      <a16:colId xmlns:a16="http://schemas.microsoft.com/office/drawing/2014/main" val="1505326426"/>
                    </a:ext>
                  </a:extLst>
                </a:gridCol>
                <a:gridCol w="927452">
                  <a:extLst>
                    <a:ext uri="{9D8B030D-6E8A-4147-A177-3AD203B41FA5}">
                      <a16:colId xmlns:a16="http://schemas.microsoft.com/office/drawing/2014/main" val="942802236"/>
                    </a:ext>
                  </a:extLst>
                </a:gridCol>
                <a:gridCol w="976266">
                  <a:extLst>
                    <a:ext uri="{9D8B030D-6E8A-4147-A177-3AD203B41FA5}">
                      <a16:colId xmlns:a16="http://schemas.microsoft.com/office/drawing/2014/main" val="3129004206"/>
                    </a:ext>
                  </a:extLst>
                </a:gridCol>
                <a:gridCol w="660606">
                  <a:extLst>
                    <a:ext uri="{9D8B030D-6E8A-4147-A177-3AD203B41FA5}">
                      <a16:colId xmlns:a16="http://schemas.microsoft.com/office/drawing/2014/main" val="1185864445"/>
                    </a:ext>
                  </a:extLst>
                </a:gridCol>
                <a:gridCol w="495726">
                  <a:extLst>
                    <a:ext uri="{9D8B030D-6E8A-4147-A177-3AD203B41FA5}">
                      <a16:colId xmlns:a16="http://schemas.microsoft.com/office/drawing/2014/main" val="1786640151"/>
                    </a:ext>
                  </a:extLst>
                </a:gridCol>
                <a:gridCol w="484879">
                  <a:extLst>
                    <a:ext uri="{9D8B030D-6E8A-4147-A177-3AD203B41FA5}">
                      <a16:colId xmlns:a16="http://schemas.microsoft.com/office/drawing/2014/main" val="2438098019"/>
                    </a:ext>
                  </a:extLst>
                </a:gridCol>
                <a:gridCol w="555387">
                  <a:extLst>
                    <a:ext uri="{9D8B030D-6E8A-4147-A177-3AD203B41FA5}">
                      <a16:colId xmlns:a16="http://schemas.microsoft.com/office/drawing/2014/main" val="3687210568"/>
                    </a:ext>
                  </a:extLst>
                </a:gridCol>
                <a:gridCol w="829826">
                  <a:extLst>
                    <a:ext uri="{9D8B030D-6E8A-4147-A177-3AD203B41FA5}">
                      <a16:colId xmlns:a16="http://schemas.microsoft.com/office/drawing/2014/main" val="600381307"/>
                    </a:ext>
                  </a:extLst>
                </a:gridCol>
                <a:gridCol w="536947">
                  <a:extLst>
                    <a:ext uri="{9D8B030D-6E8A-4147-A177-3AD203B41FA5}">
                      <a16:colId xmlns:a16="http://schemas.microsoft.com/office/drawing/2014/main" val="1294884330"/>
                    </a:ext>
                  </a:extLst>
                </a:gridCol>
              </a:tblGrid>
              <a:tr h="317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Shigella </a:t>
                      </a:r>
                      <a:r>
                        <a:rPr lang="en-US" sz="900" dirty="0" err="1">
                          <a:effectLst/>
                        </a:rPr>
                        <a:t>sonnei</a:t>
                      </a:r>
                      <a:r>
                        <a:rPr lang="en-US" sz="90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0.35±0.06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28.74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1.09±0.02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3538218339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0.36±0.11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11.32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1.06±0.04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537866373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27.40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1.14±0.02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058874881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67.55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1.11±0.02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993063247"/>
                  </a:ext>
                </a:extLst>
              </a:tr>
              <a:tr h="306145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23.36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1.12±0.03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911609165"/>
                  </a:ext>
                </a:extLst>
              </a:tr>
              <a:tr h="394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0.21±0.04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35.65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1.09±0.02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147055412"/>
                  </a:ext>
                </a:extLst>
              </a:tr>
              <a:tr h="306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1134881653"/>
                  </a:ext>
                </a:extLst>
              </a:tr>
              <a:tr h="2387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Staphylococcus aureus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0.44±0.12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14.35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1.15±0.04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3285008254"/>
                  </a:ext>
                </a:extLst>
              </a:tr>
              <a:tr h="3061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0.47±0.17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7.53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1.10±0.07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612250335"/>
                  </a:ext>
                </a:extLst>
              </a:tr>
              <a:tr h="3174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0.29±0.07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0.873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1.21±0.04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1889740253"/>
                  </a:ext>
                </a:extLst>
              </a:tr>
              <a:tr h="2617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0.39±0.05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62.09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1.18±0.02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968059729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0.23±0.06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0.862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14.49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1.19±0.04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16496811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FBFE38-E748-4B5D-860E-F62C02428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66582"/>
              </p:ext>
            </p:extLst>
          </p:nvPr>
        </p:nvGraphicFramePr>
        <p:xfrm>
          <a:off x="3048000" y="860788"/>
          <a:ext cx="5857596" cy="525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507">
                  <a:extLst>
                    <a:ext uri="{9D8B030D-6E8A-4147-A177-3AD203B41FA5}">
                      <a16:colId xmlns:a16="http://schemas.microsoft.com/office/drawing/2014/main" val="3517728496"/>
                    </a:ext>
                  </a:extLst>
                </a:gridCol>
                <a:gridCol w="927453">
                  <a:extLst>
                    <a:ext uri="{9D8B030D-6E8A-4147-A177-3AD203B41FA5}">
                      <a16:colId xmlns:a16="http://schemas.microsoft.com/office/drawing/2014/main" val="714841512"/>
                    </a:ext>
                  </a:extLst>
                </a:gridCol>
                <a:gridCol w="976266">
                  <a:extLst>
                    <a:ext uri="{9D8B030D-6E8A-4147-A177-3AD203B41FA5}">
                      <a16:colId xmlns:a16="http://schemas.microsoft.com/office/drawing/2014/main" val="3120477423"/>
                    </a:ext>
                  </a:extLst>
                </a:gridCol>
                <a:gridCol w="660606">
                  <a:extLst>
                    <a:ext uri="{9D8B030D-6E8A-4147-A177-3AD203B41FA5}">
                      <a16:colId xmlns:a16="http://schemas.microsoft.com/office/drawing/2014/main" val="3404961681"/>
                    </a:ext>
                  </a:extLst>
                </a:gridCol>
                <a:gridCol w="495726">
                  <a:extLst>
                    <a:ext uri="{9D8B030D-6E8A-4147-A177-3AD203B41FA5}">
                      <a16:colId xmlns:a16="http://schemas.microsoft.com/office/drawing/2014/main" val="1217268995"/>
                    </a:ext>
                  </a:extLst>
                </a:gridCol>
                <a:gridCol w="484879">
                  <a:extLst>
                    <a:ext uri="{9D8B030D-6E8A-4147-A177-3AD203B41FA5}">
                      <a16:colId xmlns:a16="http://schemas.microsoft.com/office/drawing/2014/main" val="2640033451"/>
                    </a:ext>
                  </a:extLst>
                </a:gridCol>
                <a:gridCol w="555387">
                  <a:extLst>
                    <a:ext uri="{9D8B030D-6E8A-4147-A177-3AD203B41FA5}">
                      <a16:colId xmlns:a16="http://schemas.microsoft.com/office/drawing/2014/main" val="1494705602"/>
                    </a:ext>
                  </a:extLst>
                </a:gridCol>
                <a:gridCol w="829826">
                  <a:extLst>
                    <a:ext uri="{9D8B030D-6E8A-4147-A177-3AD203B41FA5}">
                      <a16:colId xmlns:a16="http://schemas.microsoft.com/office/drawing/2014/main" val="376643912"/>
                    </a:ext>
                  </a:extLst>
                </a:gridCol>
                <a:gridCol w="536946">
                  <a:extLst>
                    <a:ext uri="{9D8B030D-6E8A-4147-A177-3AD203B41FA5}">
                      <a16:colId xmlns:a16="http://schemas.microsoft.com/office/drawing/2014/main" val="3350881488"/>
                    </a:ext>
                  </a:extLst>
                </a:gridCol>
              </a:tblGrid>
              <a:tr h="4063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S.No</a:t>
                      </a: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Log(IZD)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2650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C7BD7AC-6999-413B-AD1D-F029C97B8960}"/>
              </a:ext>
            </a:extLst>
          </p:cNvPr>
          <p:cNvSpPr/>
          <p:nvPr/>
        </p:nvSpPr>
        <p:spPr>
          <a:xfrm>
            <a:off x="2902227" y="4831968"/>
            <a:ext cx="5155096" cy="69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 when n=6, the -OH substituent was excluded)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200000"/>
              </a:lnSpc>
              <a:tabLst>
                <a:tab pos="514350" algn="l"/>
              </a:tabLst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1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6D1278-E8F2-4EDF-A274-7A572010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9454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7BCF-DB9A-4A0B-AEDE-B537519C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59791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SCOPE OF THE PRESENT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822-6B5D-4154-B464-FD0B38AF6A5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PREPARATION AND CHARACTERIZATION OF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)</a:t>
            </a:r>
            <a:r>
              <a:rPr lang="en-US" sz="2400" b="1" dirty="0"/>
              <a:t>   </a:t>
            </a:r>
            <a:r>
              <a:rPr lang="en-US" sz="2100" b="1" dirty="0"/>
              <a:t>4′-substituted 2-benzylidene-1,3-indandiones.</a:t>
            </a:r>
          </a:p>
          <a:p>
            <a:pPr marL="0" indent="0">
              <a:buNone/>
            </a:pPr>
            <a:r>
              <a:rPr lang="en-US" sz="2400" b="1" dirty="0"/>
              <a:t>	ii)  </a:t>
            </a:r>
            <a:r>
              <a:rPr lang="en-US" sz="2100" b="1" dirty="0"/>
              <a:t>4′-substituted 5-benzylidenebarbituric acids.</a:t>
            </a:r>
          </a:p>
          <a:p>
            <a:pPr marL="0" indent="0">
              <a:buNone/>
            </a:pPr>
            <a:r>
              <a:rPr lang="en-US" sz="2400" b="1" dirty="0"/>
              <a:t>	iii) </a:t>
            </a:r>
            <a:r>
              <a:rPr lang="en-US" b="1" dirty="0"/>
              <a:t>4′-substituted (E)-1-(furan-2-yl)-3-phenylprop-2-ene-1-one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CORRELATION  WITH SPECTROSCOPIC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INHIBITION ZONE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E</a:t>
            </a:r>
            <a:r>
              <a:rPr lang="en-US" sz="2400" baseline="-25000" dirty="0"/>
              <a:t>p </a:t>
            </a:r>
            <a:r>
              <a:rPr lang="en-US" sz="2400" dirty="0"/>
              <a:t> and E</a:t>
            </a:r>
            <a:r>
              <a:rPr lang="en-US" sz="2400" baseline="-25000" dirty="0"/>
              <a:t>P</a:t>
            </a:r>
            <a:r>
              <a:rPr lang="en-US" sz="2400" baseline="30000" dirty="0"/>
              <a:t>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A4D91-A73D-4A14-BFA7-A405CB948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87986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AFD441-EF5A-40F1-BE7C-214984864E8A}"/>
              </a:ext>
            </a:extLst>
          </p:cNvPr>
          <p:cNvSpPr/>
          <p:nvPr/>
        </p:nvSpPr>
        <p:spPr>
          <a:xfrm>
            <a:off x="3067724" y="107238"/>
            <a:ext cx="583146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DSP analysis of log IZD (mm) with dual parameter equation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684B2C-F792-468A-936B-4E803BD32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4966"/>
              </p:ext>
            </p:extLst>
          </p:nvPr>
        </p:nvGraphicFramePr>
        <p:xfrm>
          <a:off x="2251329" y="814115"/>
          <a:ext cx="7136449" cy="5218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2464">
                  <a:extLst>
                    <a:ext uri="{9D8B030D-6E8A-4147-A177-3AD203B41FA5}">
                      <a16:colId xmlns:a16="http://schemas.microsoft.com/office/drawing/2014/main" val="2596993204"/>
                    </a:ext>
                  </a:extLst>
                </a:gridCol>
                <a:gridCol w="1113958">
                  <a:extLst>
                    <a:ext uri="{9D8B030D-6E8A-4147-A177-3AD203B41FA5}">
                      <a16:colId xmlns:a16="http://schemas.microsoft.com/office/drawing/2014/main" val="3392848516"/>
                    </a:ext>
                  </a:extLst>
                </a:gridCol>
                <a:gridCol w="620804">
                  <a:extLst>
                    <a:ext uri="{9D8B030D-6E8A-4147-A177-3AD203B41FA5}">
                      <a16:colId xmlns:a16="http://schemas.microsoft.com/office/drawing/2014/main" val="701324118"/>
                    </a:ext>
                  </a:extLst>
                </a:gridCol>
                <a:gridCol w="810532">
                  <a:extLst>
                    <a:ext uri="{9D8B030D-6E8A-4147-A177-3AD203B41FA5}">
                      <a16:colId xmlns:a16="http://schemas.microsoft.com/office/drawing/2014/main" val="2867262541"/>
                    </a:ext>
                  </a:extLst>
                </a:gridCol>
                <a:gridCol w="772168">
                  <a:extLst>
                    <a:ext uri="{9D8B030D-6E8A-4147-A177-3AD203B41FA5}">
                      <a16:colId xmlns:a16="http://schemas.microsoft.com/office/drawing/2014/main" val="949023814"/>
                    </a:ext>
                  </a:extLst>
                </a:gridCol>
                <a:gridCol w="495945">
                  <a:extLst>
                    <a:ext uri="{9D8B030D-6E8A-4147-A177-3AD203B41FA5}">
                      <a16:colId xmlns:a16="http://schemas.microsoft.com/office/drawing/2014/main" val="1582290259"/>
                    </a:ext>
                  </a:extLst>
                </a:gridCol>
                <a:gridCol w="437352">
                  <a:extLst>
                    <a:ext uri="{9D8B030D-6E8A-4147-A177-3AD203B41FA5}">
                      <a16:colId xmlns:a16="http://schemas.microsoft.com/office/drawing/2014/main" val="3130617531"/>
                    </a:ext>
                  </a:extLst>
                </a:gridCol>
                <a:gridCol w="521056">
                  <a:extLst>
                    <a:ext uri="{9D8B030D-6E8A-4147-A177-3AD203B41FA5}">
                      <a16:colId xmlns:a16="http://schemas.microsoft.com/office/drawing/2014/main" val="2455801930"/>
                    </a:ext>
                  </a:extLst>
                </a:gridCol>
                <a:gridCol w="894934">
                  <a:extLst>
                    <a:ext uri="{9D8B030D-6E8A-4147-A177-3AD203B41FA5}">
                      <a16:colId xmlns:a16="http://schemas.microsoft.com/office/drawing/2014/main" val="733860594"/>
                    </a:ext>
                  </a:extLst>
                </a:gridCol>
                <a:gridCol w="417124">
                  <a:extLst>
                    <a:ext uri="{9D8B030D-6E8A-4147-A177-3AD203B41FA5}">
                      <a16:colId xmlns:a16="http://schemas.microsoft.com/office/drawing/2014/main" val="4182177661"/>
                    </a:ext>
                  </a:extLst>
                </a:gridCol>
                <a:gridCol w="590112">
                  <a:extLst>
                    <a:ext uri="{9D8B030D-6E8A-4147-A177-3AD203B41FA5}">
                      <a16:colId xmlns:a16="http://schemas.microsoft.com/office/drawing/2014/main" val="3923906011"/>
                    </a:ext>
                  </a:extLst>
                </a:gridCol>
              </a:tblGrid>
              <a:tr h="4473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Bacteria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Log(IZD)o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λ=</a:t>
                      </a:r>
                      <a:r>
                        <a:rPr lang="en-US" sz="1200" dirty="0" err="1">
                          <a:effectLst/>
                        </a:rPr>
                        <a:t>ρ</a:t>
                      </a:r>
                      <a:r>
                        <a:rPr lang="en-US" sz="1200" baseline="-25000" dirty="0" err="1">
                          <a:effectLst/>
                        </a:rPr>
                        <a:t>R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ρ</a:t>
                      </a:r>
                      <a:r>
                        <a:rPr lang="en-US" sz="1200" baseline="-25000" dirty="0" err="1">
                          <a:effectLst/>
                        </a:rPr>
                        <a:t>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311228438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Escherichia coli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I</a:t>
                      </a:r>
                      <a:r>
                        <a:rPr lang="en-US" sz="1000" baseline="-25000" dirty="0">
                          <a:effectLst/>
                        </a:rPr>
                        <a:t> ,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0.24±0.08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0.35±0.08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0.954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1.14±0.03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1.46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619918453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0.11±0.20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0.761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2.75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1.16±0.09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1.36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73822562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0.28±0.18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1.64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1.10±0.07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4103778142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0.23±0.16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0.18±0.14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0.790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1.11±0.07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0.78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417985747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16.80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1.14±0.04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1.42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030793996"/>
                  </a:ext>
                </a:extLst>
              </a:tr>
              <a:tr h="18135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2511013942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Klebsiella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oxytoca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0.33±0.11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0.55±0.12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0.956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15.83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1.21±0.05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1.66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23631633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0.760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2.74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1.24±0.13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1.40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37432619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0.40±0.28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0.26±0.26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1.15±0.12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0.65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457363487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0.31±0.25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0.30±0.21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0.777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1.16±0.10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58462504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0.35±0.17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8.86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1.20±0.05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0.71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599318413"/>
                  </a:ext>
                </a:extLst>
              </a:tr>
              <a:tr h="1468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410096554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Proteus mirabilis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0.44±0.14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11.40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1.06±0.06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992853114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0.31±0.26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03.60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1.08±0.13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70586618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0.51±0.25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0.14±0.24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02.09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0.99±0.10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42672022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0.44±0.24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0.21±0.19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02.94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1.01±0.09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965656358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0.47±0.16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10.67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1.04±0.07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0.85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77437479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F009B-2F33-4D10-A580-493BE3665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158700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29034B-3E60-4AB4-9076-423BFA37C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47760"/>
              </p:ext>
            </p:extLst>
          </p:nvPr>
        </p:nvGraphicFramePr>
        <p:xfrm>
          <a:off x="3293613" y="1368144"/>
          <a:ext cx="7310064" cy="35561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3715">
                  <a:extLst>
                    <a:ext uri="{9D8B030D-6E8A-4147-A177-3AD203B41FA5}">
                      <a16:colId xmlns:a16="http://schemas.microsoft.com/office/drawing/2014/main" val="2446794108"/>
                    </a:ext>
                  </a:extLst>
                </a:gridCol>
                <a:gridCol w="1141059">
                  <a:extLst>
                    <a:ext uri="{9D8B030D-6E8A-4147-A177-3AD203B41FA5}">
                      <a16:colId xmlns:a16="http://schemas.microsoft.com/office/drawing/2014/main" val="2724123641"/>
                    </a:ext>
                  </a:extLst>
                </a:gridCol>
                <a:gridCol w="635907">
                  <a:extLst>
                    <a:ext uri="{9D8B030D-6E8A-4147-A177-3AD203B41FA5}">
                      <a16:colId xmlns:a16="http://schemas.microsoft.com/office/drawing/2014/main" val="2331524927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3323396431"/>
                    </a:ext>
                  </a:extLst>
                </a:gridCol>
                <a:gridCol w="790952">
                  <a:extLst>
                    <a:ext uri="{9D8B030D-6E8A-4147-A177-3AD203B41FA5}">
                      <a16:colId xmlns:a16="http://schemas.microsoft.com/office/drawing/2014/main" val="3867633896"/>
                    </a:ext>
                  </a:extLst>
                </a:gridCol>
                <a:gridCol w="508010">
                  <a:extLst>
                    <a:ext uri="{9D8B030D-6E8A-4147-A177-3AD203B41FA5}">
                      <a16:colId xmlns:a16="http://schemas.microsoft.com/office/drawing/2014/main" val="2809073248"/>
                    </a:ext>
                  </a:extLst>
                </a:gridCol>
                <a:gridCol w="447992">
                  <a:extLst>
                    <a:ext uri="{9D8B030D-6E8A-4147-A177-3AD203B41FA5}">
                      <a16:colId xmlns:a16="http://schemas.microsoft.com/office/drawing/2014/main" val="1039205456"/>
                    </a:ext>
                  </a:extLst>
                </a:gridCol>
                <a:gridCol w="533732">
                  <a:extLst>
                    <a:ext uri="{9D8B030D-6E8A-4147-A177-3AD203B41FA5}">
                      <a16:colId xmlns:a16="http://schemas.microsoft.com/office/drawing/2014/main" val="3437513260"/>
                    </a:ext>
                  </a:extLst>
                </a:gridCol>
                <a:gridCol w="916705">
                  <a:extLst>
                    <a:ext uri="{9D8B030D-6E8A-4147-A177-3AD203B41FA5}">
                      <a16:colId xmlns:a16="http://schemas.microsoft.com/office/drawing/2014/main" val="1248024901"/>
                    </a:ext>
                  </a:extLst>
                </a:gridCol>
                <a:gridCol w="427273">
                  <a:extLst>
                    <a:ext uri="{9D8B030D-6E8A-4147-A177-3AD203B41FA5}">
                      <a16:colId xmlns:a16="http://schemas.microsoft.com/office/drawing/2014/main" val="2785789978"/>
                    </a:ext>
                  </a:extLst>
                </a:gridCol>
                <a:gridCol w="604468">
                  <a:extLst>
                    <a:ext uri="{9D8B030D-6E8A-4147-A177-3AD203B41FA5}">
                      <a16:colId xmlns:a16="http://schemas.microsoft.com/office/drawing/2014/main" val="291132184"/>
                    </a:ext>
                  </a:extLst>
                </a:gridCol>
              </a:tblGrid>
              <a:tr h="204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Pseudomonas aeruginosa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1.22±0.04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555242371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0.22±0.21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0.13±0.10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1.23±0.10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799762118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0.37±0.19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02.15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126319965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0.31±0.17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844392453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F,R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0.34±0.08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104370919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552025397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Shigella sonnei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1.09±0.04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279973638"/>
                  </a:ext>
                </a:extLst>
              </a:tr>
              <a:tr h="243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0.21±0.22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533210885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0.38±0.22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0.14±0.20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01.72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1.04±0.09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818239881"/>
                  </a:ext>
                </a:extLst>
              </a:tr>
              <a:tr h="20492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0.31±0.18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590973925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F,R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1.08±0.06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592792559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702371746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Staphylococcus aureus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0.61±0.16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710719523"/>
                  </a:ext>
                </a:extLst>
              </a:tr>
              <a:tr h="2348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0.19±0.32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639176870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0..45±0.33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0.23±0.32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1.09±0.14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314676953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1.13±0.12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079036473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F,R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0.42±0.22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0.44±0.17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5.63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1.15±0.09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49221041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673F313-E9C6-4271-8666-13E26477D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2016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25A54C-963E-496D-AEB5-4A55191C2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506393"/>
              </p:ext>
            </p:extLst>
          </p:nvPr>
        </p:nvGraphicFramePr>
        <p:xfrm>
          <a:off x="3293613" y="677532"/>
          <a:ext cx="7310064" cy="690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3715">
                  <a:extLst>
                    <a:ext uri="{9D8B030D-6E8A-4147-A177-3AD203B41FA5}">
                      <a16:colId xmlns:a16="http://schemas.microsoft.com/office/drawing/2014/main" val="4154988802"/>
                    </a:ext>
                  </a:extLst>
                </a:gridCol>
                <a:gridCol w="1141059">
                  <a:extLst>
                    <a:ext uri="{9D8B030D-6E8A-4147-A177-3AD203B41FA5}">
                      <a16:colId xmlns:a16="http://schemas.microsoft.com/office/drawing/2014/main" val="2670053589"/>
                    </a:ext>
                  </a:extLst>
                </a:gridCol>
                <a:gridCol w="635907">
                  <a:extLst>
                    <a:ext uri="{9D8B030D-6E8A-4147-A177-3AD203B41FA5}">
                      <a16:colId xmlns:a16="http://schemas.microsoft.com/office/drawing/2014/main" val="1864849928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3343513281"/>
                    </a:ext>
                  </a:extLst>
                </a:gridCol>
                <a:gridCol w="790953">
                  <a:extLst>
                    <a:ext uri="{9D8B030D-6E8A-4147-A177-3AD203B41FA5}">
                      <a16:colId xmlns:a16="http://schemas.microsoft.com/office/drawing/2014/main" val="4010398309"/>
                    </a:ext>
                  </a:extLst>
                </a:gridCol>
                <a:gridCol w="508010">
                  <a:extLst>
                    <a:ext uri="{9D8B030D-6E8A-4147-A177-3AD203B41FA5}">
                      <a16:colId xmlns:a16="http://schemas.microsoft.com/office/drawing/2014/main" val="757398270"/>
                    </a:ext>
                  </a:extLst>
                </a:gridCol>
                <a:gridCol w="447991">
                  <a:extLst>
                    <a:ext uri="{9D8B030D-6E8A-4147-A177-3AD203B41FA5}">
                      <a16:colId xmlns:a16="http://schemas.microsoft.com/office/drawing/2014/main" val="3054153277"/>
                    </a:ext>
                  </a:extLst>
                </a:gridCol>
                <a:gridCol w="533733">
                  <a:extLst>
                    <a:ext uri="{9D8B030D-6E8A-4147-A177-3AD203B41FA5}">
                      <a16:colId xmlns:a16="http://schemas.microsoft.com/office/drawing/2014/main" val="3722732502"/>
                    </a:ext>
                  </a:extLst>
                </a:gridCol>
                <a:gridCol w="916703">
                  <a:extLst>
                    <a:ext uri="{9D8B030D-6E8A-4147-A177-3AD203B41FA5}">
                      <a16:colId xmlns:a16="http://schemas.microsoft.com/office/drawing/2014/main" val="2939228675"/>
                    </a:ext>
                  </a:extLst>
                </a:gridCol>
                <a:gridCol w="427274">
                  <a:extLst>
                    <a:ext uri="{9D8B030D-6E8A-4147-A177-3AD203B41FA5}">
                      <a16:colId xmlns:a16="http://schemas.microsoft.com/office/drawing/2014/main" val="3879846835"/>
                    </a:ext>
                  </a:extLst>
                </a:gridCol>
                <a:gridCol w="604468">
                  <a:extLst>
                    <a:ext uri="{9D8B030D-6E8A-4147-A177-3AD203B41FA5}">
                      <a16:colId xmlns:a16="http://schemas.microsoft.com/office/drawing/2014/main" val="1633316634"/>
                    </a:ext>
                  </a:extLst>
                </a:gridCol>
              </a:tblGrid>
              <a:tr h="6906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Log(IZD)o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λ=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147256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E493D2B-C986-402E-8D37-6054C5F788DF}"/>
              </a:ext>
            </a:extLst>
          </p:cNvPr>
          <p:cNvSpPr/>
          <p:nvPr/>
        </p:nvSpPr>
        <p:spPr>
          <a:xfrm>
            <a:off x="3179777" y="4775741"/>
            <a:ext cx="2759089" cy="369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 when n=6, the -OH substituent was excluded.)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CB005-924B-4668-9CE6-44ACA97D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32963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91FD2-FD43-4640-BA85-F53A653356BC}"/>
              </a:ext>
            </a:extLst>
          </p:cNvPr>
          <p:cNvSpPr/>
          <p:nvPr/>
        </p:nvSpPr>
        <p:spPr>
          <a:xfrm>
            <a:off x="2400884" y="168519"/>
            <a:ext cx="8093613" cy="68788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multiple regression analysis of log IZD (mm) with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,(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  and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(σ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 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constants using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Yukava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72C370-36A2-4C58-862D-FD8CA345C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10817"/>
              </p:ext>
            </p:extLst>
          </p:nvPr>
        </p:nvGraphicFramePr>
        <p:xfrm>
          <a:off x="3023951" y="993913"/>
          <a:ext cx="6517615" cy="49226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6046">
                  <a:extLst>
                    <a:ext uri="{9D8B030D-6E8A-4147-A177-3AD203B41FA5}">
                      <a16:colId xmlns:a16="http://schemas.microsoft.com/office/drawing/2014/main" val="471493473"/>
                    </a:ext>
                  </a:extLst>
                </a:gridCol>
                <a:gridCol w="1332225">
                  <a:extLst>
                    <a:ext uri="{9D8B030D-6E8A-4147-A177-3AD203B41FA5}">
                      <a16:colId xmlns:a16="http://schemas.microsoft.com/office/drawing/2014/main" val="258449340"/>
                    </a:ext>
                  </a:extLst>
                </a:gridCol>
                <a:gridCol w="1043847">
                  <a:extLst>
                    <a:ext uri="{9D8B030D-6E8A-4147-A177-3AD203B41FA5}">
                      <a16:colId xmlns:a16="http://schemas.microsoft.com/office/drawing/2014/main" val="4278792045"/>
                    </a:ext>
                  </a:extLst>
                </a:gridCol>
                <a:gridCol w="913874">
                  <a:extLst>
                    <a:ext uri="{9D8B030D-6E8A-4147-A177-3AD203B41FA5}">
                      <a16:colId xmlns:a16="http://schemas.microsoft.com/office/drawing/2014/main" val="3826017410"/>
                    </a:ext>
                  </a:extLst>
                </a:gridCol>
                <a:gridCol w="852949">
                  <a:extLst>
                    <a:ext uri="{9D8B030D-6E8A-4147-A177-3AD203B41FA5}">
                      <a16:colId xmlns:a16="http://schemas.microsoft.com/office/drawing/2014/main" val="2453654863"/>
                    </a:ext>
                  </a:extLst>
                </a:gridCol>
                <a:gridCol w="609249">
                  <a:extLst>
                    <a:ext uri="{9D8B030D-6E8A-4147-A177-3AD203B41FA5}">
                      <a16:colId xmlns:a16="http://schemas.microsoft.com/office/drawing/2014/main" val="3825310492"/>
                    </a:ext>
                  </a:extLst>
                </a:gridCol>
                <a:gridCol w="487400">
                  <a:extLst>
                    <a:ext uri="{9D8B030D-6E8A-4147-A177-3AD203B41FA5}">
                      <a16:colId xmlns:a16="http://schemas.microsoft.com/office/drawing/2014/main" val="2319988010"/>
                    </a:ext>
                  </a:extLst>
                </a:gridCol>
                <a:gridCol w="487400">
                  <a:extLst>
                    <a:ext uri="{9D8B030D-6E8A-4147-A177-3AD203B41FA5}">
                      <a16:colId xmlns:a16="http://schemas.microsoft.com/office/drawing/2014/main" val="3261405103"/>
                    </a:ext>
                  </a:extLst>
                </a:gridCol>
                <a:gridCol w="304625">
                  <a:extLst>
                    <a:ext uri="{9D8B030D-6E8A-4147-A177-3AD203B41FA5}">
                      <a16:colId xmlns:a16="http://schemas.microsoft.com/office/drawing/2014/main" val="1722503561"/>
                    </a:ext>
                  </a:extLst>
                </a:gridCol>
              </a:tblGrid>
              <a:tr h="556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Bacteria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669002703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Escherichia coli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 (σ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0.205±0.06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0.279±0.11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508893144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529698724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Klebsiella oxytoca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0.282±0.09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0.484±0.16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3729723204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0.248±0.09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0.325±0.09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3639855265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Proteus mirabilis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dirty="0">
                          <a:effectLst/>
                        </a:rPr>
                        <a:t>,(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dirty="0">
                          <a:effectLst/>
                        </a:rPr>
                        <a:t>)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0.386±0.14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0.237±0.27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813393578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0.316±0.13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0.243±0.13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269380545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Pseudomonas aeruginosa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0.294±0.08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0.133±0.15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759507997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0.242±0.09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0.150±0.09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60829877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Shigella sonnei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0.294±0.10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0.239±0.19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664726033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0.239±0.09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0.215±0.10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064381819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Staphylococcus albus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0.326±0.14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0.504±0.26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446203839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0.272±0.14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0.637±0.26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65322046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5440768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A1EBB61-1311-4DB4-B8F7-2B5CF6C83279}"/>
              </a:ext>
            </a:extLst>
          </p:cNvPr>
          <p:cNvSpPr/>
          <p:nvPr/>
        </p:nvSpPr>
        <p:spPr>
          <a:xfrm>
            <a:off x="2908381" y="5725217"/>
            <a:ext cx="2845651" cy="382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 when n=6,the  -OH substituent was excluded)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384534-07AB-4154-A1C5-EB975C60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22988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8FEA9A-31E6-4BF0-9973-B2611C09D29C}"/>
              </a:ext>
            </a:extLst>
          </p:cNvPr>
          <p:cNvSpPr/>
          <p:nvPr/>
        </p:nvSpPr>
        <p:spPr>
          <a:xfrm>
            <a:off x="3947441" y="-32720"/>
            <a:ext cx="2242922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Escherichia coli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5614D-7BD9-4B7C-8009-D57F2FCD4E1C}"/>
              </a:ext>
            </a:extLst>
          </p:cNvPr>
          <p:cNvSpPr/>
          <p:nvPr/>
        </p:nvSpPr>
        <p:spPr>
          <a:xfrm>
            <a:off x="7786750" y="270466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IZD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7FD3-51B8-4FFA-8D9D-CC8CF992A807}"/>
              </a:ext>
            </a:extLst>
          </p:cNvPr>
          <p:cNvSpPr/>
          <p:nvPr/>
        </p:nvSpPr>
        <p:spPr>
          <a:xfrm>
            <a:off x="1989293" y="731945"/>
            <a:ext cx="470329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0.25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+ 1.135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(±0.02)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0.977, s= 0.03, n = 7, F = 104.92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3C805-A468-40FA-966A-C17C022D085A}"/>
              </a:ext>
            </a:extLst>
          </p:cNvPr>
          <p:cNvSpPr/>
          <p:nvPr/>
        </p:nvSpPr>
        <p:spPr>
          <a:xfrm>
            <a:off x="94363" y="76420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E85AC-DBA3-4D96-9BE3-1D286412B33B}"/>
              </a:ext>
            </a:extLst>
          </p:cNvPr>
          <p:cNvSpPr/>
          <p:nvPr/>
        </p:nvSpPr>
        <p:spPr>
          <a:xfrm>
            <a:off x="1989293" y="2007099"/>
            <a:ext cx="4703298" cy="23929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 0.24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0.35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+ 1.14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(±0.08)       (±0.08)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R = 0.954, SE= 0.05, n = 6, F = 15.2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 0.24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0.34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+ 1.14  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(±0.09)     (±0.07)      (±0.04)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0.945, SE= 0.05, n = 7, F = 16.8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AF170A-6D33-4240-B19D-260D224539B1}"/>
              </a:ext>
            </a:extLst>
          </p:cNvPr>
          <p:cNvSpPr/>
          <p:nvPr/>
        </p:nvSpPr>
        <p:spPr>
          <a:xfrm>
            <a:off x="94363" y="2089333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6D334-2291-4430-9900-9DE4244CC81F}"/>
              </a:ext>
            </a:extLst>
          </p:cNvPr>
          <p:cNvSpPr/>
          <p:nvPr/>
        </p:nvSpPr>
        <p:spPr>
          <a:xfrm>
            <a:off x="0" y="4584001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F594B-6435-46B5-8955-7B9346450B8F}"/>
              </a:ext>
            </a:extLst>
          </p:cNvPr>
          <p:cNvSpPr/>
          <p:nvPr/>
        </p:nvSpPr>
        <p:spPr>
          <a:xfrm>
            <a:off x="1880382" y="5006062"/>
            <a:ext cx="4703298" cy="108337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0.171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+ 0.211  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+    1.18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 (± 0.05)                      (± 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R = 0.981,SE = 0.03, n = 6, F = 38.16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4B88C7-4427-44D8-B2BB-429A47BE55EF}"/>
              </a:ext>
            </a:extLst>
          </p:cNvPr>
          <p:cNvSpPr/>
          <p:nvPr/>
        </p:nvSpPr>
        <p:spPr>
          <a:xfrm>
            <a:off x="-42349" y="0"/>
            <a:ext cx="1529586" cy="40011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CHAPTER 4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77BB2-B90C-4194-B856-FB31C31E1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6898" y="846059"/>
            <a:ext cx="5292214" cy="49142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CFD9B-4FEC-476F-A682-7BEF4D44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461" y="1210989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72403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C4B14C-DE6C-4F7F-B14C-EABC16D3549B}"/>
              </a:ext>
            </a:extLst>
          </p:cNvPr>
          <p:cNvSpPr/>
          <p:nvPr/>
        </p:nvSpPr>
        <p:spPr>
          <a:xfrm>
            <a:off x="4767254" y="0"/>
            <a:ext cx="2680542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Klebsiellla</a:t>
            </a: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oxytoca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1F72-70CC-4C7B-A19E-E4207E46D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7540" y="1206182"/>
            <a:ext cx="5400675" cy="44456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756A3F-694E-49F1-9B42-64E9145605F9}"/>
              </a:ext>
            </a:extLst>
          </p:cNvPr>
          <p:cNvSpPr/>
          <p:nvPr/>
        </p:nvSpPr>
        <p:spPr>
          <a:xfrm>
            <a:off x="7989872" y="380854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IZD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EAB52-BD88-4919-98C1-1F78E2C9EEA8}"/>
              </a:ext>
            </a:extLst>
          </p:cNvPr>
          <p:cNvSpPr/>
          <p:nvPr/>
        </p:nvSpPr>
        <p:spPr>
          <a:xfrm>
            <a:off x="1742832" y="855743"/>
            <a:ext cx="47641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+ 1.20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(±0.02)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r = 0.993, s= 0.02, n = 7, F = 360.60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48298-1A4D-462C-89FB-03C6AC4A06CE}"/>
              </a:ext>
            </a:extLst>
          </p:cNvPr>
          <p:cNvSpPr/>
          <p:nvPr/>
        </p:nvSpPr>
        <p:spPr>
          <a:xfrm>
            <a:off x="132253" y="87829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C1F62-2F4A-4B62-9D3B-65A23507CA2C}"/>
              </a:ext>
            </a:extLst>
          </p:cNvPr>
          <p:cNvSpPr/>
          <p:nvPr/>
        </p:nvSpPr>
        <p:spPr>
          <a:xfrm>
            <a:off x="93785" y="46166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14959-B72F-4294-8955-849EC3DC9478}"/>
              </a:ext>
            </a:extLst>
          </p:cNvPr>
          <p:cNvSpPr/>
          <p:nvPr/>
        </p:nvSpPr>
        <p:spPr>
          <a:xfrm>
            <a:off x="93785" y="230179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E36E51-06C9-4A0A-819E-409510FDA450}"/>
              </a:ext>
            </a:extLst>
          </p:cNvPr>
          <p:cNvSpPr/>
          <p:nvPr/>
        </p:nvSpPr>
        <p:spPr>
          <a:xfrm>
            <a:off x="42165" y="449158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93C4F-8300-47B2-935C-45AEBA79B20D}"/>
              </a:ext>
            </a:extLst>
          </p:cNvPr>
          <p:cNvSpPr/>
          <p:nvPr/>
        </p:nvSpPr>
        <p:spPr>
          <a:xfrm>
            <a:off x="1742834" y="2297801"/>
            <a:ext cx="4764133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0.55σ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0.11)    (±0.12)      (±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0.956, SE = 0.07, n = 6, F = 15.83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0.25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 1.20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0.17)      (± 0.13)      ( 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 = 0.903, SE = 0.09, F = 8.86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035C17-B13B-4B3D-A1AB-E590CCB54420}"/>
              </a:ext>
            </a:extLst>
          </p:cNvPr>
          <p:cNvSpPr/>
          <p:nvPr/>
        </p:nvSpPr>
        <p:spPr>
          <a:xfrm>
            <a:off x="1742832" y="4953654"/>
            <a:ext cx="47641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0.282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0.484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(±0.02)           (±0.02)                 (±0.05)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0.977, SE = 0.05, n = 6, F = 31.13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D6264D-42A9-4034-AAB0-5BF6BEB3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7513" y="137973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58358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E6FB8-2AC9-45A6-A5FA-BE5DA3E3E247}"/>
              </a:ext>
            </a:extLst>
          </p:cNvPr>
          <p:cNvSpPr/>
          <p:nvPr/>
        </p:nvSpPr>
        <p:spPr>
          <a:xfrm>
            <a:off x="5017323" y="107239"/>
            <a:ext cx="2363147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Proteus mirabilis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25157B-274D-43A7-AAB4-4F1603F91B6B}"/>
              </a:ext>
            </a:extLst>
          </p:cNvPr>
          <p:cNvSpPr/>
          <p:nvPr/>
        </p:nvSpPr>
        <p:spPr>
          <a:xfrm>
            <a:off x="138018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81F1A-2A69-4B18-8AD7-3D18B120C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35495" y="1221422"/>
            <a:ext cx="5553075" cy="4415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730F7B-3351-4F69-BCF1-03B08D5DA996}"/>
              </a:ext>
            </a:extLst>
          </p:cNvPr>
          <p:cNvSpPr/>
          <p:nvPr/>
        </p:nvSpPr>
        <p:spPr>
          <a:xfrm>
            <a:off x="7848741" y="360530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98B00-E910-4955-A882-019ED09E0A20}"/>
              </a:ext>
            </a:extLst>
          </p:cNvPr>
          <p:cNvSpPr/>
          <p:nvPr/>
        </p:nvSpPr>
        <p:spPr>
          <a:xfrm>
            <a:off x="1683027" y="773194"/>
            <a:ext cx="480597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+ 1.10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0.959, s= 0.06, n = 7, F = 57.12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5E0B4-AAE6-484A-9661-B90A18BC8506}"/>
              </a:ext>
            </a:extLst>
          </p:cNvPr>
          <p:cNvSpPr/>
          <p:nvPr/>
        </p:nvSpPr>
        <p:spPr>
          <a:xfrm>
            <a:off x="48622" y="773194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B1E38-01B3-437D-84F4-E17BC2DEC33F}"/>
              </a:ext>
            </a:extLst>
          </p:cNvPr>
          <p:cNvSpPr/>
          <p:nvPr/>
        </p:nvSpPr>
        <p:spPr>
          <a:xfrm>
            <a:off x="48622" y="2168991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C8B0A0-7B9F-4139-B382-3D362571F0DC}"/>
              </a:ext>
            </a:extLst>
          </p:cNvPr>
          <p:cNvSpPr/>
          <p:nvPr/>
        </p:nvSpPr>
        <p:spPr>
          <a:xfrm>
            <a:off x="103430" y="4494922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975EA-55CA-4293-A2FE-4627C51AAE50}"/>
              </a:ext>
            </a:extLst>
          </p:cNvPr>
          <p:cNvSpPr/>
          <p:nvPr/>
        </p:nvSpPr>
        <p:spPr>
          <a:xfrm>
            <a:off x="1683027" y="2117633"/>
            <a:ext cx="4735227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0.45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0.44σ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1.06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(±0.13)     (±0.14)      (± 0.06)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0.940, SE = 0.08, n = 6, F = 11.40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0.47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0.40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 1.04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0.16)      (± 0.12)      ( ± 0.07)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0.918, SE = 0.09, F = 10.67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D1A77-5ED1-47F1-91B5-4FAB1E621965}"/>
              </a:ext>
            </a:extLst>
          </p:cNvPr>
          <p:cNvSpPr/>
          <p:nvPr/>
        </p:nvSpPr>
        <p:spPr>
          <a:xfrm>
            <a:off x="1683027" y="5025342"/>
            <a:ext cx="47352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0.386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0.237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(±0.14)       (±0.27)   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0.938, SE = 0.08, n = 6, F = 11.02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675DF1A-1FBE-4649-BB56-E37CE55A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7878" y="123670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337177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F89229-9BC8-4AD5-97AB-BDBC6C308987}"/>
              </a:ext>
            </a:extLst>
          </p:cNvPr>
          <p:cNvSpPr/>
          <p:nvPr/>
        </p:nvSpPr>
        <p:spPr>
          <a:xfrm>
            <a:off x="4500825" y="121306"/>
            <a:ext cx="3985386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Pseudomonas aeruginosa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574EB-9EED-4E21-B869-3402E5D11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5044" y="1231850"/>
            <a:ext cx="5619750" cy="4662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460F4-4AAE-4CC5-953D-47DA83CBA8A4}"/>
              </a:ext>
            </a:extLst>
          </p:cNvPr>
          <p:cNvSpPr/>
          <p:nvPr/>
        </p:nvSpPr>
        <p:spPr>
          <a:xfrm>
            <a:off x="1670290" y="911081"/>
            <a:ext cx="45129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0.33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      1.21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0.953, s= 0.04, n = 7, F = 49.84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EAF2C-2784-446B-807D-1548408D69C2}"/>
              </a:ext>
            </a:extLst>
          </p:cNvPr>
          <p:cNvSpPr/>
          <p:nvPr/>
        </p:nvSpPr>
        <p:spPr>
          <a:xfrm>
            <a:off x="42203" y="121306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F055B-E337-4652-AE1C-211D6AA7295F}"/>
              </a:ext>
            </a:extLst>
          </p:cNvPr>
          <p:cNvSpPr/>
          <p:nvPr/>
        </p:nvSpPr>
        <p:spPr>
          <a:xfrm>
            <a:off x="144380" y="90578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BEE4F-037C-494A-B9B0-FD4574BAD2D5}"/>
              </a:ext>
            </a:extLst>
          </p:cNvPr>
          <p:cNvSpPr/>
          <p:nvPr/>
        </p:nvSpPr>
        <p:spPr>
          <a:xfrm>
            <a:off x="16185" y="215886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46F4D-AED2-4C53-8433-CCCB4BB71937}"/>
              </a:ext>
            </a:extLst>
          </p:cNvPr>
          <p:cNvSpPr/>
          <p:nvPr/>
        </p:nvSpPr>
        <p:spPr>
          <a:xfrm>
            <a:off x="42203" y="4519969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A043A-4F3E-4762-A953-9DF323AD290F}"/>
              </a:ext>
            </a:extLst>
          </p:cNvPr>
          <p:cNvSpPr/>
          <p:nvPr/>
        </p:nvSpPr>
        <p:spPr>
          <a:xfrm>
            <a:off x="1645763" y="2096425"/>
            <a:ext cx="4643374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0.37σ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1.22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0.08)     (±0.08)     (± 0.04)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0.963, SE = 0.05, n = 6, F = 19.09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0.34  R +     1.21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0.10)      (± 0.08)      ( 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0.941, SE = 0.06, F = 15.54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ADC8CC-1E15-4440-B109-83E2C57E265A}"/>
              </a:ext>
            </a:extLst>
          </p:cNvPr>
          <p:cNvSpPr/>
          <p:nvPr/>
        </p:nvSpPr>
        <p:spPr>
          <a:xfrm>
            <a:off x="1458476" y="4985683"/>
            <a:ext cx="464337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0.294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0.133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(±0.08)            (±0.15)           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0.959, SE = 0.05, n = 6, F = 16.95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635D1-909E-43E2-94A3-E9CF8F730D75}"/>
              </a:ext>
            </a:extLst>
          </p:cNvPr>
          <p:cNvSpPr/>
          <p:nvPr/>
        </p:nvSpPr>
        <p:spPr>
          <a:xfrm>
            <a:off x="7790729" y="753522"/>
            <a:ext cx="32223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8D91019-08A3-4BF7-85F0-38597F37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7855" y="132706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04481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9983D3-57EE-4E00-BCED-3E76FA2D9A58}"/>
              </a:ext>
            </a:extLst>
          </p:cNvPr>
          <p:cNvSpPr/>
          <p:nvPr/>
        </p:nvSpPr>
        <p:spPr>
          <a:xfrm>
            <a:off x="5128814" y="0"/>
            <a:ext cx="2141933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Shigella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sonnei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A13D3-B424-4147-94C8-68F25C2732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4808" y="1208136"/>
            <a:ext cx="5753100" cy="4638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6E552B-95F7-453E-8703-5EED1DF66CC4}"/>
              </a:ext>
            </a:extLst>
          </p:cNvPr>
          <p:cNvSpPr/>
          <p:nvPr/>
        </p:nvSpPr>
        <p:spPr>
          <a:xfrm>
            <a:off x="7722132" y="461665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2E398-A2CD-43B4-B177-B37494DB7CE9}"/>
              </a:ext>
            </a:extLst>
          </p:cNvPr>
          <p:cNvSpPr/>
          <p:nvPr/>
        </p:nvSpPr>
        <p:spPr>
          <a:xfrm>
            <a:off x="1683688" y="848644"/>
            <a:ext cx="45096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0.29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+ 1.11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(±0.03)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0.965, s= 0.04, n = 7, F = 67.55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EFFF8-F92D-48A3-8ECA-F80AD8CC9DE7}"/>
              </a:ext>
            </a:extLst>
          </p:cNvPr>
          <p:cNvSpPr/>
          <p:nvPr/>
        </p:nvSpPr>
        <p:spPr>
          <a:xfrm>
            <a:off x="45910" y="78483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D3399-9B81-4D72-A9A2-8B5598BD0D28}"/>
              </a:ext>
            </a:extLst>
          </p:cNvPr>
          <p:cNvSpPr/>
          <p:nvPr/>
        </p:nvSpPr>
        <p:spPr>
          <a:xfrm>
            <a:off x="26674" y="0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C4419-C6F1-4CBF-9874-8BE432122A5B}"/>
              </a:ext>
            </a:extLst>
          </p:cNvPr>
          <p:cNvSpPr/>
          <p:nvPr/>
        </p:nvSpPr>
        <p:spPr>
          <a:xfrm>
            <a:off x="1566642" y="2125542"/>
            <a:ext cx="4626673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0.39σ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1.09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0.01)    (±0.10)      (± 0.04)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0.950, SE = 0.06, n = 6, F = 13.88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0.33  R +     1.08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0.13)      (± 0.10)      ( ± 0.06)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0.920, SE = 0.07, F = 10.98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35B84-0691-4005-921D-FECBBEFD10DC}"/>
              </a:ext>
            </a:extLst>
          </p:cNvPr>
          <p:cNvSpPr/>
          <p:nvPr/>
        </p:nvSpPr>
        <p:spPr>
          <a:xfrm>
            <a:off x="45910" y="2142771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FCADE-D842-4964-8B44-2993AF6B5929}"/>
              </a:ext>
            </a:extLst>
          </p:cNvPr>
          <p:cNvSpPr/>
          <p:nvPr/>
        </p:nvSpPr>
        <p:spPr>
          <a:xfrm>
            <a:off x="1607388" y="4822405"/>
            <a:ext cx="462667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0.294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0.239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(±0.10)        (±0.19)                   (±0.04)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0.954, SE = 0.06, n = 6, F = 15.04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ED47D-8082-4A1A-B1A9-74440996E4D8}"/>
              </a:ext>
            </a:extLst>
          </p:cNvPr>
          <p:cNvSpPr/>
          <p:nvPr/>
        </p:nvSpPr>
        <p:spPr>
          <a:xfrm>
            <a:off x="0" y="434589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B140EE-4ECE-4AD6-A96D-6F829224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6786" y="122553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70090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C23E6-B4C1-4D40-A05C-519087FE8F9B}"/>
              </a:ext>
            </a:extLst>
          </p:cNvPr>
          <p:cNvSpPr/>
          <p:nvPr/>
        </p:nvSpPr>
        <p:spPr>
          <a:xfrm>
            <a:off x="26674" y="0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B1F8F-6186-4C02-9415-3A04869BB8AB}"/>
              </a:ext>
            </a:extLst>
          </p:cNvPr>
          <p:cNvSpPr/>
          <p:nvPr/>
        </p:nvSpPr>
        <p:spPr>
          <a:xfrm>
            <a:off x="38040" y="749263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12588-52BB-4158-A458-EFAD20818488}"/>
              </a:ext>
            </a:extLst>
          </p:cNvPr>
          <p:cNvSpPr/>
          <p:nvPr/>
        </p:nvSpPr>
        <p:spPr>
          <a:xfrm>
            <a:off x="38040" y="190542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3DDD1-A2F0-4168-95B0-A00FB9A7A7EA}"/>
              </a:ext>
            </a:extLst>
          </p:cNvPr>
          <p:cNvSpPr/>
          <p:nvPr/>
        </p:nvSpPr>
        <p:spPr>
          <a:xfrm>
            <a:off x="-15006" y="447350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F55FE-B15A-4FD5-87EF-C330593BBAE9}"/>
              </a:ext>
            </a:extLst>
          </p:cNvPr>
          <p:cNvSpPr/>
          <p:nvPr/>
        </p:nvSpPr>
        <p:spPr>
          <a:xfrm>
            <a:off x="4123705" y="0"/>
            <a:ext cx="3100529" cy="49019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Staphylococcus aureus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A28F7-81DE-4D8B-A65E-4EF922FC1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5780" y="1315767"/>
            <a:ext cx="5610225" cy="4540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D02E43-3250-4DA1-A379-6A7EF2EBAA0D}"/>
              </a:ext>
            </a:extLst>
          </p:cNvPr>
          <p:cNvSpPr/>
          <p:nvPr/>
        </p:nvSpPr>
        <p:spPr>
          <a:xfrm>
            <a:off x="7511116" y="572036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9049-E321-4DCC-A99B-794731A8898A}"/>
              </a:ext>
            </a:extLst>
          </p:cNvPr>
          <p:cNvSpPr/>
          <p:nvPr/>
        </p:nvSpPr>
        <p:spPr>
          <a:xfrm>
            <a:off x="1707184" y="694377"/>
            <a:ext cx="464012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0.39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r = 0.962, s= 0.06, n = 7, F = 62.09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28DF4-1F54-4AFC-87A6-D7E40A440C60}"/>
              </a:ext>
            </a:extLst>
          </p:cNvPr>
          <p:cNvSpPr/>
          <p:nvPr/>
        </p:nvSpPr>
        <p:spPr>
          <a:xfrm>
            <a:off x="1745656" y="1905429"/>
            <a:ext cx="4640124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0.38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0.61σ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0.15)    (±0.16)      (± 0.07)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0.940, SE = 0.09, n = 6, F = 11.34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0.42  F +    0.44  R +     1.15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0.22)      (± 0.17)      ( ± 0.09)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 = 0.860, SE = 0.12, F = 5.63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1ECF5-59DA-4BE7-8E45-AB7B49D275C7}"/>
              </a:ext>
            </a:extLst>
          </p:cNvPr>
          <p:cNvSpPr/>
          <p:nvPr/>
        </p:nvSpPr>
        <p:spPr>
          <a:xfrm>
            <a:off x="1669675" y="4982039"/>
            <a:ext cx="464012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0.326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+ 0.504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(±0.14)      (±0.26)   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0.953, SE = 0.08, n = 6, F = 15.01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1D2F81-C8CB-4F9B-80A9-7CC8AD9DF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6086" y="1218366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00070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D68B84-61ED-4E39-B646-BD1B0155BE0B}"/>
              </a:ext>
            </a:extLst>
          </p:cNvPr>
          <p:cNvSpPr/>
          <p:nvPr/>
        </p:nvSpPr>
        <p:spPr>
          <a:xfrm>
            <a:off x="5339692" y="937232"/>
            <a:ext cx="2145139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Conclusion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6DE64-4FD9-46C2-9A41-4EC3117F5B64}"/>
              </a:ext>
            </a:extLst>
          </p:cNvPr>
          <p:cNvSpPr/>
          <p:nvPr/>
        </p:nvSpPr>
        <p:spPr>
          <a:xfrm>
            <a:off x="166153" y="107239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9383-375D-4934-B948-16F3A5191F1A}"/>
              </a:ext>
            </a:extLst>
          </p:cNvPr>
          <p:cNvSpPr/>
          <p:nvPr/>
        </p:nvSpPr>
        <p:spPr>
          <a:xfrm>
            <a:off x="2232743" y="1953631"/>
            <a:ext cx="9133951" cy="39703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4′-Substituted 2-benzylidene-1,3-indandiones and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4′- substituted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5-benzylidenebarbituric acids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have been synthesized and evaluated for their antibacterial activities. This reaction protocol offers a simple, easier work-up procedure and good yields. The compounds have been characterized by their spectral data. The antibacterial activities of all synthesized compounds have been studied. The inhibition zone radius/diameter of these compounds has been correlated with Hammett substituent constants, F and R parameters. From the results of statistical analysis, the effects of substituent on the antibacterial activity of compounds have been studied.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21C4B-6F32-46BB-AFE2-235AA3CF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745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B5E-B267-4A74-8877-C04DF434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135"/>
            <a:ext cx="2425148" cy="53191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66A7-6A32-47E9-9CA6-DF0782BB6F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EXPERIMENTAL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D1F47-A3E7-40FD-96F2-751D0B37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1257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532D8-7CBD-4034-83F7-C34AA296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2" y="1336432"/>
            <a:ext cx="8384345" cy="4037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191E76-287E-4DD8-A162-8DE867538027}"/>
              </a:ext>
            </a:extLst>
          </p:cNvPr>
          <p:cNvSpPr/>
          <p:nvPr/>
        </p:nvSpPr>
        <p:spPr>
          <a:xfrm>
            <a:off x="166153" y="107239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26EA5E-3B82-4276-957B-09F6BFFF9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24838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6736-D5CF-4803-860C-40B92B6B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45172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D24C-5617-4FD9-AA9B-AB08E6F66A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Substituent effects on the cyclic voltammetry reduction peak potentials of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             4′-substituted (E)-1-(furan-2-yl)-3-phenylprop-2-ene-1-ones.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8E843-1CF8-4A99-849D-0C86AA3A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12903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AE11D-6BE9-46BB-B16B-AF47F605E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138" y="0"/>
            <a:ext cx="5407049" cy="42598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DEA44-A096-41F7-9D45-0BD9340A2D8A}"/>
              </a:ext>
            </a:extLst>
          </p:cNvPr>
          <p:cNvSpPr/>
          <p:nvPr/>
        </p:nvSpPr>
        <p:spPr>
          <a:xfrm>
            <a:off x="2513794" y="4469472"/>
            <a:ext cx="7769690" cy="12777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voltammograms of (E)-1-(furan-2-yl)-3-phenylprop-2-ene-1-one                            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tetrabutylammonium tetrafluoroborate.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Solvent = acetonitrile;                               Working electrode = glossy carbon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Sweep rate = 20 mV/s, 40 mV/s, 50 mV/s, 80 mV/s, 100 mV/s and 160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CE12D5-3ADF-4142-9A79-74B81706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056066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4E9C3-E1EC-44AF-98A1-5096B3865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543" y="125852"/>
            <a:ext cx="4523350" cy="3568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7D882-ABEB-4F62-9896-15E119D74780}"/>
              </a:ext>
            </a:extLst>
          </p:cNvPr>
          <p:cNvSpPr/>
          <p:nvPr/>
        </p:nvSpPr>
        <p:spPr>
          <a:xfrm>
            <a:off x="0" y="3821579"/>
            <a:ext cx="5491089" cy="154125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first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square root of sweep rates for the electrolytic reduction of (E)-1-(furan-2-yl)-3-phenylprop-2-ene-1-one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ammonium tetrafluoroborate.  Solvent = acetonitrile. 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0.515 log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ν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+ 2.850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308BE-5DFF-4852-B833-96E1EACAFC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37109" y="125852"/>
            <a:ext cx="4457700" cy="3612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01CF88-2071-4EA1-804F-231FA695C7A2}"/>
              </a:ext>
            </a:extLst>
          </p:cNvPr>
          <p:cNvSpPr/>
          <p:nvPr/>
        </p:nvSpPr>
        <p:spPr>
          <a:xfrm>
            <a:off x="6231988" y="3833797"/>
            <a:ext cx="5960012" cy="157414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logarithm of peak current on logarithm of scan rate for the first peak for the electrolytic reduction of (E)-1-(furan-2-yl)-3-phenylprop-2-ene-1-one 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tetrabutylammonium tetrafluoroborate.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0.474 log ν + 2.725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46925-41BB-4DC6-ACE1-7A6927C16868}"/>
              </a:ext>
            </a:extLst>
          </p:cNvPr>
          <p:cNvSpPr/>
          <p:nvPr/>
        </p:nvSpPr>
        <p:spPr>
          <a:xfrm>
            <a:off x="598829" y="5453057"/>
            <a:ext cx="10780542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slopes of 0.515 and 0.474 are close to the theoretically expected value of 0.5 for a diffusion controlled process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4F007-3745-4A75-A7DC-8F32DDBFC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20969" y="12585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221695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0223B-F8C1-4A3E-A4E2-AF83257BF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3828" y="293589"/>
            <a:ext cx="5286375" cy="4048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CDCD88-0053-4778-BEB7-34332E569C43}"/>
              </a:ext>
            </a:extLst>
          </p:cNvPr>
          <p:cNvSpPr/>
          <p:nvPr/>
        </p:nvSpPr>
        <p:spPr>
          <a:xfrm>
            <a:off x="1228578" y="4538662"/>
            <a:ext cx="10156873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voltammograms of (E)-1-(furan-2-yl)-3-phenylprop-2-ene-1-one   in tetrabutylammonium tetrafluoroborate. Solvent = acetonitrile; Sweep rate =  40  mV/s ; working electrode = glassy carbon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       [substrate] =2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4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6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8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98D3E-6B9C-4897-9030-792F80FE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64144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E26DB-EE7A-4587-9280-F3908DBD5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531" y="69821"/>
            <a:ext cx="5324475" cy="4286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AFE81-90FA-4B89-ADDA-FB7B55485068}"/>
              </a:ext>
            </a:extLst>
          </p:cNvPr>
          <p:cNvSpPr/>
          <p:nvPr/>
        </p:nvSpPr>
        <p:spPr>
          <a:xfrm>
            <a:off x="0" y="4526280"/>
            <a:ext cx="6246055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first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concentration of (E)-1-(furan-2-yl)-3-phenylprop-2-ene-1-one in tetrabutylammonium tetrafluoroborate. Solvent = acetonitrile;  Sweep rate = 40 mV/s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BC95-F563-47EE-8378-02D774E5AE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4750" y="69821"/>
            <a:ext cx="5327196" cy="428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8A45FB-AA6D-4BC3-96C4-C1F267162FCA}"/>
              </a:ext>
            </a:extLst>
          </p:cNvPr>
          <p:cNvSpPr/>
          <p:nvPr/>
        </p:nvSpPr>
        <p:spPr>
          <a:xfrm>
            <a:off x="6353910" y="4554015"/>
            <a:ext cx="5688036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Ep of first peak versus log ν for the electrolytic reduction of (E)-1-(furan-2-yl)-3-phenylprop-2-ene-1-one in tetrabutylammonium tetrafluoroborate.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41405-7B96-409F-AB4F-40500C416DE4}"/>
              </a:ext>
            </a:extLst>
          </p:cNvPr>
          <p:cNvSpPr/>
          <p:nvPr/>
        </p:nvSpPr>
        <p:spPr>
          <a:xfrm>
            <a:off x="1583238" y="5663292"/>
            <a:ext cx="9025524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electrochemical reduction is quasi-reversible and involves diffusion controlled electron 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E39DB-5CB4-45B6-A847-F10813F3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8368" y="6982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2747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E14AC-E051-4458-95CB-31C5DC9B7C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2"/>
          <a:stretch/>
        </p:blipFill>
        <p:spPr bwMode="auto">
          <a:xfrm>
            <a:off x="137039" y="0"/>
            <a:ext cx="4698084" cy="3995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733749-3B15-4729-A133-FB5767D5A6EC}"/>
              </a:ext>
            </a:extLst>
          </p:cNvPr>
          <p:cNvSpPr/>
          <p:nvPr/>
        </p:nvSpPr>
        <p:spPr>
          <a:xfrm>
            <a:off x="0" y="4149970"/>
            <a:ext cx="6096000" cy="1277786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second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square root of sweep rate for the electrolytic reduction of (E)-1-(furan-2-yl)-3-phenylprop-2-ene-1-one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ammonium tetrafluoroborate.                            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0716C-4843-4559-944C-14C255090F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8976" y="0"/>
            <a:ext cx="4957378" cy="3995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14770-8C4C-435F-B4D8-C3A3B35ED0A3}"/>
              </a:ext>
            </a:extLst>
          </p:cNvPr>
          <p:cNvSpPr/>
          <p:nvPr/>
        </p:nvSpPr>
        <p:spPr>
          <a:xfrm>
            <a:off x="6335151" y="4307321"/>
            <a:ext cx="6096000" cy="981423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second peak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concentration of (E)-1-(furan-2-yl)-3-phenylprop-2-ene-1-one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ammonium tetrafluoroborate. Sweep rate = 40 mV/s.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E4A59-F57D-478B-9EE7-FE699CDA6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1540" y="966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641452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85CD2D-8480-42A7-B393-60DF178F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08152"/>
              </p:ext>
            </p:extLst>
          </p:nvPr>
        </p:nvGraphicFramePr>
        <p:xfrm>
          <a:off x="636104" y="622853"/>
          <a:ext cx="10212886" cy="47297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173">
                  <a:extLst>
                    <a:ext uri="{9D8B030D-6E8A-4147-A177-3AD203B41FA5}">
                      <a16:colId xmlns:a16="http://schemas.microsoft.com/office/drawing/2014/main" val="3268841630"/>
                    </a:ext>
                  </a:extLst>
                </a:gridCol>
                <a:gridCol w="96505">
                  <a:extLst>
                    <a:ext uri="{9D8B030D-6E8A-4147-A177-3AD203B41FA5}">
                      <a16:colId xmlns:a16="http://schemas.microsoft.com/office/drawing/2014/main" val="3746563468"/>
                    </a:ext>
                  </a:extLst>
                </a:gridCol>
                <a:gridCol w="109784">
                  <a:extLst>
                    <a:ext uri="{9D8B030D-6E8A-4147-A177-3AD203B41FA5}">
                      <a16:colId xmlns:a16="http://schemas.microsoft.com/office/drawing/2014/main" val="2069206746"/>
                    </a:ext>
                  </a:extLst>
                </a:gridCol>
                <a:gridCol w="585908">
                  <a:extLst>
                    <a:ext uri="{9D8B030D-6E8A-4147-A177-3AD203B41FA5}">
                      <a16:colId xmlns:a16="http://schemas.microsoft.com/office/drawing/2014/main" val="174100676"/>
                    </a:ext>
                  </a:extLst>
                </a:gridCol>
                <a:gridCol w="1054283">
                  <a:extLst>
                    <a:ext uri="{9D8B030D-6E8A-4147-A177-3AD203B41FA5}">
                      <a16:colId xmlns:a16="http://schemas.microsoft.com/office/drawing/2014/main" val="1745508729"/>
                    </a:ext>
                  </a:extLst>
                </a:gridCol>
                <a:gridCol w="172406">
                  <a:extLst>
                    <a:ext uri="{9D8B030D-6E8A-4147-A177-3AD203B41FA5}">
                      <a16:colId xmlns:a16="http://schemas.microsoft.com/office/drawing/2014/main" val="671845620"/>
                    </a:ext>
                  </a:extLst>
                </a:gridCol>
                <a:gridCol w="603123">
                  <a:extLst>
                    <a:ext uri="{9D8B030D-6E8A-4147-A177-3AD203B41FA5}">
                      <a16:colId xmlns:a16="http://schemas.microsoft.com/office/drawing/2014/main" val="473931081"/>
                    </a:ext>
                  </a:extLst>
                </a:gridCol>
                <a:gridCol w="827388">
                  <a:extLst>
                    <a:ext uri="{9D8B030D-6E8A-4147-A177-3AD203B41FA5}">
                      <a16:colId xmlns:a16="http://schemas.microsoft.com/office/drawing/2014/main" val="4170387776"/>
                    </a:ext>
                  </a:extLst>
                </a:gridCol>
                <a:gridCol w="172406">
                  <a:extLst>
                    <a:ext uri="{9D8B030D-6E8A-4147-A177-3AD203B41FA5}">
                      <a16:colId xmlns:a16="http://schemas.microsoft.com/office/drawing/2014/main" val="488668822"/>
                    </a:ext>
                  </a:extLst>
                </a:gridCol>
                <a:gridCol w="344813">
                  <a:extLst>
                    <a:ext uri="{9D8B030D-6E8A-4147-A177-3AD203B41FA5}">
                      <a16:colId xmlns:a16="http://schemas.microsoft.com/office/drawing/2014/main" val="888995387"/>
                    </a:ext>
                  </a:extLst>
                </a:gridCol>
                <a:gridCol w="146352">
                  <a:extLst>
                    <a:ext uri="{9D8B030D-6E8A-4147-A177-3AD203B41FA5}">
                      <a16:colId xmlns:a16="http://schemas.microsoft.com/office/drawing/2014/main" val="2442076941"/>
                    </a:ext>
                  </a:extLst>
                </a:gridCol>
                <a:gridCol w="198461">
                  <a:extLst>
                    <a:ext uri="{9D8B030D-6E8A-4147-A177-3AD203B41FA5}">
                      <a16:colId xmlns:a16="http://schemas.microsoft.com/office/drawing/2014/main" val="2449810366"/>
                    </a:ext>
                  </a:extLst>
                </a:gridCol>
                <a:gridCol w="262381">
                  <a:extLst>
                    <a:ext uri="{9D8B030D-6E8A-4147-A177-3AD203B41FA5}">
                      <a16:colId xmlns:a16="http://schemas.microsoft.com/office/drawing/2014/main" val="692328924"/>
                    </a:ext>
                  </a:extLst>
                </a:gridCol>
                <a:gridCol w="366671">
                  <a:extLst>
                    <a:ext uri="{9D8B030D-6E8A-4147-A177-3AD203B41FA5}">
                      <a16:colId xmlns:a16="http://schemas.microsoft.com/office/drawing/2014/main" val="3015839669"/>
                    </a:ext>
                  </a:extLst>
                </a:gridCol>
                <a:gridCol w="344813">
                  <a:extLst>
                    <a:ext uri="{9D8B030D-6E8A-4147-A177-3AD203B41FA5}">
                      <a16:colId xmlns:a16="http://schemas.microsoft.com/office/drawing/2014/main" val="3268167026"/>
                    </a:ext>
                  </a:extLst>
                </a:gridCol>
                <a:gridCol w="169538">
                  <a:extLst>
                    <a:ext uri="{9D8B030D-6E8A-4147-A177-3AD203B41FA5}">
                      <a16:colId xmlns:a16="http://schemas.microsoft.com/office/drawing/2014/main" val="3931039547"/>
                    </a:ext>
                  </a:extLst>
                </a:gridCol>
                <a:gridCol w="935238">
                  <a:extLst>
                    <a:ext uri="{9D8B030D-6E8A-4147-A177-3AD203B41FA5}">
                      <a16:colId xmlns:a16="http://schemas.microsoft.com/office/drawing/2014/main" val="1007016116"/>
                    </a:ext>
                  </a:extLst>
                </a:gridCol>
                <a:gridCol w="393297">
                  <a:extLst>
                    <a:ext uri="{9D8B030D-6E8A-4147-A177-3AD203B41FA5}">
                      <a16:colId xmlns:a16="http://schemas.microsoft.com/office/drawing/2014/main" val="749432631"/>
                    </a:ext>
                  </a:extLst>
                </a:gridCol>
                <a:gridCol w="569049">
                  <a:extLst>
                    <a:ext uri="{9D8B030D-6E8A-4147-A177-3AD203B41FA5}">
                      <a16:colId xmlns:a16="http://schemas.microsoft.com/office/drawing/2014/main" val="2980333905"/>
                    </a:ext>
                  </a:extLst>
                </a:gridCol>
                <a:gridCol w="891745">
                  <a:extLst>
                    <a:ext uri="{9D8B030D-6E8A-4147-A177-3AD203B41FA5}">
                      <a16:colId xmlns:a16="http://schemas.microsoft.com/office/drawing/2014/main" val="3711985390"/>
                    </a:ext>
                  </a:extLst>
                </a:gridCol>
                <a:gridCol w="298217">
                  <a:extLst>
                    <a:ext uri="{9D8B030D-6E8A-4147-A177-3AD203B41FA5}">
                      <a16:colId xmlns:a16="http://schemas.microsoft.com/office/drawing/2014/main" val="2055423526"/>
                    </a:ext>
                  </a:extLst>
                </a:gridCol>
                <a:gridCol w="314526">
                  <a:extLst>
                    <a:ext uri="{9D8B030D-6E8A-4147-A177-3AD203B41FA5}">
                      <a16:colId xmlns:a16="http://schemas.microsoft.com/office/drawing/2014/main" val="3972504641"/>
                    </a:ext>
                  </a:extLst>
                </a:gridCol>
                <a:gridCol w="230625">
                  <a:extLst>
                    <a:ext uri="{9D8B030D-6E8A-4147-A177-3AD203B41FA5}">
                      <a16:colId xmlns:a16="http://schemas.microsoft.com/office/drawing/2014/main" val="4198940567"/>
                    </a:ext>
                  </a:extLst>
                </a:gridCol>
                <a:gridCol w="67592">
                  <a:extLst>
                    <a:ext uri="{9D8B030D-6E8A-4147-A177-3AD203B41FA5}">
                      <a16:colId xmlns:a16="http://schemas.microsoft.com/office/drawing/2014/main" val="1073300694"/>
                    </a:ext>
                  </a:extLst>
                </a:gridCol>
                <a:gridCol w="67592">
                  <a:extLst>
                    <a:ext uri="{9D8B030D-6E8A-4147-A177-3AD203B41FA5}">
                      <a16:colId xmlns:a16="http://schemas.microsoft.com/office/drawing/2014/main" val="2712885289"/>
                    </a:ext>
                  </a:extLst>
                </a:gridCol>
              </a:tblGrid>
              <a:tr h="922549">
                <a:tc gridSpan="2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                        </a:t>
                      </a:r>
                      <a:r>
                        <a:rPr lang="en-US" sz="1400" dirty="0">
                          <a:effectLst/>
                        </a:rPr>
                        <a:t>Cyclic </a:t>
                      </a:r>
                      <a:r>
                        <a:rPr lang="en-US" sz="1400" dirty="0" err="1">
                          <a:effectLst/>
                        </a:rPr>
                        <a:t>voltammetric</a:t>
                      </a:r>
                      <a:r>
                        <a:rPr lang="en-US" sz="1400" dirty="0">
                          <a:effectLst/>
                        </a:rPr>
                        <a:t> data of (E)-1-(furan-2-yl)-3-phenylprop-2-ene-1-one reduction on glassy carbon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electrode in  acetonitrile at sweep rate 40 mV s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74428"/>
                  </a:ext>
                </a:extLst>
              </a:tr>
              <a:tr h="136944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extLst>
                  <a:ext uri="{0D108BD9-81ED-4DB2-BD59-A6C34878D82A}">
                    <a16:rowId xmlns:a16="http://schemas.microsoft.com/office/drawing/2014/main" val="867519501"/>
                  </a:ext>
                </a:extLst>
              </a:tr>
              <a:tr h="2036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First peak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                                      Second peak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7657148"/>
                  </a:ext>
                </a:extLst>
              </a:tr>
              <a:tr h="6271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[Substrate]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dirty="0">
                          <a:effectLst/>
                        </a:rPr>
                        <a:t>/ACν</a:t>
                      </a:r>
                      <a:r>
                        <a:rPr lang="en-US" sz="1200" baseline="30000" dirty="0">
                          <a:effectLst/>
                        </a:rPr>
                        <a:t>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-E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- E</a:t>
                      </a:r>
                      <a:r>
                        <a:rPr lang="en-US" sz="1200" baseline="-25000" dirty="0">
                          <a:effectLst/>
                        </a:rPr>
                        <a:t>p1/2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α</a:t>
                      </a:r>
                      <a:r>
                        <a:rPr lang="en-US" sz="1200" dirty="0" err="1">
                          <a:effectLst/>
                        </a:rPr>
                        <a:t>n</a:t>
                      </a:r>
                      <a:r>
                        <a:rPr lang="en-US" sz="1200" baseline="-25000" dirty="0" err="1">
                          <a:effectLst/>
                        </a:rPr>
                        <a:t>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>
                          <a:effectLst/>
                        </a:rPr>
                        <a:t>/ACν</a:t>
                      </a:r>
                      <a:r>
                        <a:rPr lang="en-US" sz="1200" baseline="30000">
                          <a:effectLst/>
                        </a:rPr>
                        <a:t>1/2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-E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E</a:t>
                      </a:r>
                      <a:r>
                        <a:rPr lang="en-US" sz="1200" baseline="-25000" dirty="0">
                          <a:effectLst/>
                        </a:rPr>
                        <a:t>p1/2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α</a:t>
                      </a:r>
                      <a:r>
                        <a:rPr lang="en-US" sz="1200" dirty="0" err="1">
                          <a:effectLst/>
                        </a:rPr>
                        <a:t>n</a:t>
                      </a:r>
                      <a:r>
                        <a:rPr lang="en-US" sz="1200" baseline="-25000" dirty="0" err="1">
                          <a:effectLst/>
                        </a:rPr>
                        <a:t>a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5675515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(µA)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(µA)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(V)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370564"/>
                  </a:ext>
                </a:extLst>
              </a:tr>
              <a:tr h="1369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022132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45.97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3660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1.235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0.16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8867743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45.17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0.16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3216776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85.97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64.51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0.11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7048891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91.43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0.24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9404407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93.35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1.290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0.18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6508972"/>
                  </a:ext>
                </a:extLst>
              </a:tr>
              <a:tr h="1369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830977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BCA7F1-9CD4-4CB2-BE62-DBAE362D3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512201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F5255-9F20-4B95-815D-ACE0B0EDA473}"/>
              </a:ext>
            </a:extLst>
          </p:cNvPr>
          <p:cNvSpPr/>
          <p:nvPr/>
        </p:nvSpPr>
        <p:spPr>
          <a:xfrm>
            <a:off x="1656523" y="564799"/>
            <a:ext cx="8587408" cy="21532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The diffusion coefficient (D) of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furan-2-yl)-3-phenylprop-2-ene-1-one is taken as 3.11487 x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Cm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for the related compound from the literature. Using these values and according to the quasi-reversible electrode process,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is defined by the equation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2.69 ×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n (α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A × D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ν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C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B44D14-9AF5-4D41-8DD6-C6A83F4FDCE9}"/>
                  </a:ext>
                </a:extLst>
              </p:cNvPr>
              <p:cNvSpPr/>
              <p:nvPr/>
            </p:nvSpPr>
            <p:spPr>
              <a:xfrm>
                <a:off x="1484244" y="2991833"/>
                <a:ext cx="8759687" cy="263379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Thus, for the first peak the value of α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n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a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is calculated from equation 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- 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p1/2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=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(−0.048)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   as 0.466 V,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from graph as 198.7 µA, area of the electrode A is 0.0314 cm</a:t>
                </a:r>
                <a:r>
                  <a:rPr lang="en-US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, the scan rate ν is 80 mV and the concentration C is 10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mM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for which the number electrons transferred ‘n’ for the first stage of reduction using the above  equation was calculated to be 0.979 ≈ 1.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B44D14-9AF5-4D41-8DD6-C6A83F4FD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44" y="2991833"/>
                <a:ext cx="8759687" cy="2633798"/>
              </a:xfrm>
              <a:prstGeom prst="rect">
                <a:avLst/>
              </a:prstGeom>
              <a:blipFill>
                <a:blip r:embed="rId2"/>
                <a:stretch>
                  <a:fillRect l="-557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0B2DBE-B70A-44F3-9700-062E32A6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27555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625141-2C6A-46F2-9E1C-CBEDA8AA6214}"/>
                  </a:ext>
                </a:extLst>
              </p:cNvPr>
              <p:cNvSpPr/>
              <p:nvPr/>
            </p:nvSpPr>
            <p:spPr>
              <a:xfrm>
                <a:off x="1083211" y="1443841"/>
                <a:ext cx="9945859" cy="329038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For the second peak the value of α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n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a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is calculated from equation    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-  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p1/2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=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(−0.048)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       as  0.253 V, </a:t>
                </a:r>
              </a:p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from graph as 172.2 µA, area of the electrode A is 0.0314 cm</a:t>
                </a:r>
                <a:r>
                  <a:rPr lang="en-US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, the scan rate ν is 80 mV and the concentration C is 10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mM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for which the number electrons transferred ‘n’ for the second stage of reduction using the above  equation was calculated to be 0.81 ≈ 1. Thus, an overall number of electrons transferred is calculated to be 2.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625141-2C6A-46F2-9E1C-CBEDA8AA6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11" y="1443841"/>
                <a:ext cx="9945859" cy="3290388"/>
              </a:xfrm>
              <a:prstGeom prst="rect">
                <a:avLst/>
              </a:prstGeom>
              <a:blipFill>
                <a:blip r:embed="rId2"/>
                <a:stretch>
                  <a:fillRect l="-552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AAAEE-74DE-43F9-929C-0CD23457C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9857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10A-EDAD-4B6F-8DEB-59EE6896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52870" cy="475641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2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AE8A-C405-4AE4-A193-A5444268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3" y="1912878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2-benzylidene-1,3-indandiones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5AE090-DC50-4367-981F-D1B738675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86" y="1828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F6BFB4-BD7F-4DD1-ACFA-B741C1C95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898761"/>
              </p:ext>
            </p:extLst>
          </p:nvPr>
        </p:nvGraphicFramePr>
        <p:xfrm>
          <a:off x="2108200" y="2879725"/>
          <a:ext cx="8191500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" name="CS ChemDraw Drawing" r:id="rId3" imgW="6622999" imgH="2005067" progId="ChemDraw.Document.6.0">
                  <p:embed/>
                </p:oleObj>
              </mc:Choice>
              <mc:Fallback>
                <p:oleObj name="CS ChemDraw Drawing" r:id="rId3" imgW="6622999" imgH="2005067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1EABC2A-312F-4948-A1BA-B05BC4801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2879725"/>
                        <a:ext cx="8191500" cy="2473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BC352-8B57-483F-92CA-EC9E1A82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2249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CB066B-731E-47C4-B4A3-38A351FAA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605" y="-1055077"/>
            <a:ext cx="118736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3E66716-E1C4-496F-95CC-4FF04CFE7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71722"/>
              </p:ext>
            </p:extLst>
          </p:nvPr>
        </p:nvGraphicFramePr>
        <p:xfrm>
          <a:off x="2489981" y="886265"/>
          <a:ext cx="6049107" cy="493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600" name="CS ChemDraw Drawing" r:id="rId3" imgW="6554434" imgH="7820786" progId="ChemDraw.Document.6.0">
                  <p:embed/>
                </p:oleObj>
              </mc:Choice>
              <mc:Fallback>
                <p:oleObj name="CS ChemDraw Drawing" r:id="rId3" imgW="6554434" imgH="7820786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81" y="886265"/>
                        <a:ext cx="6049107" cy="49377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AF77D5B-CDA7-4596-9A81-D7B17562126F}"/>
              </a:ext>
            </a:extLst>
          </p:cNvPr>
          <p:cNvSpPr/>
          <p:nvPr/>
        </p:nvSpPr>
        <p:spPr>
          <a:xfrm>
            <a:off x="1711568" y="236810"/>
            <a:ext cx="851564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electrochemical reduction mechanism of (E)-1-(furan-2-yl)-3-phenylprop-2-ene-1-one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DCDD0-D9D7-4760-B359-94606FDF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17972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E5C08-A444-4193-BEB9-A75D780E4CCA}"/>
              </a:ext>
            </a:extLst>
          </p:cNvPr>
          <p:cNvSpPr/>
          <p:nvPr/>
        </p:nvSpPr>
        <p:spPr>
          <a:xfrm>
            <a:off x="4972438" y="177577"/>
            <a:ext cx="2484976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Substituent effect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0C8D3-491A-4ADC-A9F9-87C53FF48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7195" cy="2936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4E4F4-3407-45EE-8FA2-66D31E4D89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7447" y="746160"/>
            <a:ext cx="3876950" cy="298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71E6-AAC9-4EB5-88FF-39BB6D497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04650" y="64330"/>
            <a:ext cx="3552888" cy="2807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6279E-371F-4A74-B53C-BE80C8CE3C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126" y="3047050"/>
            <a:ext cx="4152068" cy="2931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9A8FF-C11D-42B7-AB0F-3A038D38BBC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04648" y="3165231"/>
            <a:ext cx="3787351" cy="2807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789835-784C-4760-99BA-A9AD9BE91DF4}"/>
              </a:ext>
            </a:extLst>
          </p:cNvPr>
          <p:cNvSpPr/>
          <p:nvPr/>
        </p:nvSpPr>
        <p:spPr>
          <a:xfrm>
            <a:off x="4227194" y="3839016"/>
            <a:ext cx="4152067" cy="192360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 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4′-substituted (E)-1-(furan-2-yl)-3-phenylprop-2-ene-1-ones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 tetrabutylammonium tetrafluoroborate.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Solvent = acetonitrile;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working electrode = glassy carbon;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Sweep rate = 40 mV/s</a:t>
            </a: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[substrate] = 10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CF7B1D-4012-4128-AB73-2314038E6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1419" y="177577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92943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1CDBD-0838-42FA-9BFB-2A7246F2AE33}"/>
              </a:ext>
            </a:extLst>
          </p:cNvPr>
          <p:cNvSpPr/>
          <p:nvPr/>
        </p:nvSpPr>
        <p:spPr>
          <a:xfrm>
            <a:off x="5530140" y="3244334"/>
            <a:ext cx="113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Table 5.3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21B468-5036-4DCD-8D28-F4027FBD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67030"/>
              </p:ext>
            </p:extLst>
          </p:nvPr>
        </p:nvGraphicFramePr>
        <p:xfrm>
          <a:off x="1375362" y="108445"/>
          <a:ext cx="8852452" cy="63604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242">
                  <a:extLst>
                    <a:ext uri="{9D8B030D-6E8A-4147-A177-3AD203B41FA5}">
                      <a16:colId xmlns:a16="http://schemas.microsoft.com/office/drawing/2014/main" val="1327532351"/>
                    </a:ext>
                  </a:extLst>
                </a:gridCol>
                <a:gridCol w="830219">
                  <a:extLst>
                    <a:ext uri="{9D8B030D-6E8A-4147-A177-3AD203B41FA5}">
                      <a16:colId xmlns:a16="http://schemas.microsoft.com/office/drawing/2014/main" val="1169325057"/>
                    </a:ext>
                  </a:extLst>
                </a:gridCol>
                <a:gridCol w="577782">
                  <a:extLst>
                    <a:ext uri="{9D8B030D-6E8A-4147-A177-3AD203B41FA5}">
                      <a16:colId xmlns:a16="http://schemas.microsoft.com/office/drawing/2014/main" val="3380073525"/>
                    </a:ext>
                  </a:extLst>
                </a:gridCol>
                <a:gridCol w="804082">
                  <a:extLst>
                    <a:ext uri="{9D8B030D-6E8A-4147-A177-3AD203B41FA5}">
                      <a16:colId xmlns:a16="http://schemas.microsoft.com/office/drawing/2014/main" val="2039440047"/>
                    </a:ext>
                  </a:extLst>
                </a:gridCol>
                <a:gridCol w="912757">
                  <a:extLst>
                    <a:ext uri="{9D8B030D-6E8A-4147-A177-3AD203B41FA5}">
                      <a16:colId xmlns:a16="http://schemas.microsoft.com/office/drawing/2014/main" val="2304874783"/>
                    </a:ext>
                  </a:extLst>
                </a:gridCol>
                <a:gridCol w="711911">
                  <a:extLst>
                    <a:ext uri="{9D8B030D-6E8A-4147-A177-3AD203B41FA5}">
                      <a16:colId xmlns:a16="http://schemas.microsoft.com/office/drawing/2014/main" val="2119715867"/>
                    </a:ext>
                  </a:extLst>
                </a:gridCol>
                <a:gridCol w="224235">
                  <a:extLst>
                    <a:ext uri="{9D8B030D-6E8A-4147-A177-3AD203B41FA5}">
                      <a16:colId xmlns:a16="http://schemas.microsoft.com/office/drawing/2014/main" val="169370023"/>
                    </a:ext>
                  </a:extLst>
                </a:gridCol>
                <a:gridCol w="489053">
                  <a:extLst>
                    <a:ext uri="{9D8B030D-6E8A-4147-A177-3AD203B41FA5}">
                      <a16:colId xmlns:a16="http://schemas.microsoft.com/office/drawing/2014/main" val="2314701322"/>
                    </a:ext>
                  </a:extLst>
                </a:gridCol>
                <a:gridCol w="204288">
                  <a:extLst>
                    <a:ext uri="{9D8B030D-6E8A-4147-A177-3AD203B41FA5}">
                      <a16:colId xmlns:a16="http://schemas.microsoft.com/office/drawing/2014/main" val="572308939"/>
                    </a:ext>
                  </a:extLst>
                </a:gridCol>
                <a:gridCol w="896939">
                  <a:extLst>
                    <a:ext uri="{9D8B030D-6E8A-4147-A177-3AD203B41FA5}">
                      <a16:colId xmlns:a16="http://schemas.microsoft.com/office/drawing/2014/main" val="4009609273"/>
                    </a:ext>
                  </a:extLst>
                </a:gridCol>
                <a:gridCol w="912757">
                  <a:extLst>
                    <a:ext uri="{9D8B030D-6E8A-4147-A177-3AD203B41FA5}">
                      <a16:colId xmlns:a16="http://schemas.microsoft.com/office/drawing/2014/main" val="3158931274"/>
                    </a:ext>
                  </a:extLst>
                </a:gridCol>
                <a:gridCol w="728418">
                  <a:extLst>
                    <a:ext uri="{9D8B030D-6E8A-4147-A177-3AD203B41FA5}">
                      <a16:colId xmlns:a16="http://schemas.microsoft.com/office/drawing/2014/main" val="1647128517"/>
                    </a:ext>
                  </a:extLst>
                </a:gridCol>
                <a:gridCol w="309526">
                  <a:extLst>
                    <a:ext uri="{9D8B030D-6E8A-4147-A177-3AD203B41FA5}">
                      <a16:colId xmlns:a16="http://schemas.microsoft.com/office/drawing/2014/main" val="318614751"/>
                    </a:ext>
                  </a:extLst>
                </a:gridCol>
                <a:gridCol w="495243">
                  <a:extLst>
                    <a:ext uri="{9D8B030D-6E8A-4147-A177-3AD203B41FA5}">
                      <a16:colId xmlns:a16="http://schemas.microsoft.com/office/drawing/2014/main" val="4086435099"/>
                    </a:ext>
                  </a:extLst>
                </a:gridCol>
              </a:tblGrid>
              <a:tr h="161917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      Hammett correlations for the voltammetry reduction of 4′-substituted (E)-1-(furan-2-yl)-3-phenylprop-2- ene-1-ones on glassy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      carbon electrode in acetonitrile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795445"/>
                  </a:ext>
                </a:extLst>
              </a:tr>
              <a:tr h="467130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[substrate] = 10 </a:t>
                      </a:r>
                      <a:r>
                        <a:rPr lang="en-US" sz="1000" dirty="0" err="1">
                          <a:effectLst/>
                        </a:rPr>
                        <a:t>mM</a:t>
                      </a:r>
                      <a:r>
                        <a:rPr lang="en-US" sz="1000" dirty="0">
                          <a:effectLst/>
                        </a:rPr>
                        <a:t>                                                                                                                                                                                                                  supporting electrolyte = tetrabutylammonium tetrafluoroborate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041201"/>
                  </a:ext>
                </a:extLst>
              </a:tr>
              <a:tr h="107313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first peak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 rowSpan="2"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              Second peak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53151"/>
                  </a:ext>
                </a:extLst>
              </a:tr>
              <a:tr h="10731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8535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Quantity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Substituent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Sweep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correlation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slope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standard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ψ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correlation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slope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standard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ψ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extLst>
                  <a:ext uri="{0D108BD9-81ED-4DB2-BD59-A6C34878D82A}">
                    <a16:rowId xmlns:a16="http://schemas.microsoft.com/office/drawing/2014/main" val="1967907151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correlated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constant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rate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coefficient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deviation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coefficient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deviation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extLst>
                  <a:ext uri="{0D108BD9-81ED-4DB2-BD59-A6C34878D82A}">
                    <a16:rowId xmlns:a16="http://schemas.microsoft.com/office/drawing/2014/main" val="1125587617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(mV/s)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694587849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996182737"/>
                  </a:ext>
                </a:extLst>
              </a:tr>
              <a:tr h="2726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E</a:t>
                      </a:r>
                      <a:r>
                        <a:rPr lang="en-US" sz="600" baseline="-25000">
                          <a:effectLst/>
                        </a:rPr>
                        <a:t>p</a:t>
                      </a:r>
                      <a:r>
                        <a:rPr lang="en-US" sz="600" baseline="30000">
                          <a:effectLst/>
                        </a:rPr>
                        <a:t> </a:t>
                      </a:r>
                      <a:r>
                        <a:rPr lang="en-US" sz="600">
                          <a:effectLst/>
                        </a:rPr>
                        <a:t>(V)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0.993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0.350±0.020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0.019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0.378±0.168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10352403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0.353±0.023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0.371±0.167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12255976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0.974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0.349±0.040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0.277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0.353±0.171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10866021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0.348±0.022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0.022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0.350±0.174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26495672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0.989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0.342±0.028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0.191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0.340±0.176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0.170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142956800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19379958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/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0.931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0.236±0.046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0.311±0.094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950025600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0.237±0.048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0.307±0.093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0.126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0.635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08471904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0.237±0.050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0.483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0.297±0.096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0.666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869444223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0.930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0.234±0.046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0.293±0.100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0.690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103647599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 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0.232±0.051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0.302±0.074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0.506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73336767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578875304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baseline="-25000" dirty="0">
                          <a:effectLst/>
                        </a:rPr>
                        <a:t>/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0.209±0.066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0.131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85464758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0.166±0.026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0.207±0.065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0.657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27619107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0.163±0.032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0.199±0.067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763133251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0.198±0.069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031156818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0.163±0.023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0.191±0.067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0.674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064917726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39488629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+/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0.196±0.073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0.735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207358183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0.167±0.022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0.193±0.073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68443513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0.386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0.780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0.186±0.075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0.766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881885340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0.970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0.185±0.076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22101009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  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0.970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0.162±0.023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0.180±0.074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462153708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6230965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FAA990-1827-4351-81FF-F7B7615A9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256608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44887E-8862-4792-A764-6C357F18C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4780"/>
              </p:ext>
            </p:extLst>
          </p:nvPr>
        </p:nvGraphicFramePr>
        <p:xfrm>
          <a:off x="2903916" y="1591354"/>
          <a:ext cx="8172450" cy="34565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3603731504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4132685916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3142600312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3992320728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35554252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755657867"/>
                    </a:ext>
                  </a:extLst>
                </a:gridCol>
                <a:gridCol w="207009">
                  <a:extLst>
                    <a:ext uri="{9D8B030D-6E8A-4147-A177-3AD203B41FA5}">
                      <a16:colId xmlns:a16="http://schemas.microsoft.com/office/drawing/2014/main" val="147819092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843623565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1896473752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5797107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3615384814"/>
                    </a:ext>
                  </a:extLst>
                </a:gridCol>
                <a:gridCol w="672465">
                  <a:extLst>
                    <a:ext uri="{9D8B030D-6E8A-4147-A177-3AD203B41FA5}">
                      <a16:colId xmlns:a16="http://schemas.microsoft.com/office/drawing/2014/main" val="295075358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526106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48434077"/>
                    </a:ext>
                  </a:extLst>
                </a:gridCol>
              </a:tblGrid>
              <a:tr h="172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</a:t>
                      </a:r>
                      <a:r>
                        <a:rPr lang="en-US" sz="900" baseline="-25000">
                          <a:effectLst/>
                        </a:rPr>
                        <a:t>p1/2</a:t>
                      </a:r>
                      <a:r>
                        <a:rPr lang="en-US" sz="900">
                          <a:effectLst/>
                        </a:rPr>
                        <a:t>  </a:t>
                      </a:r>
                      <a:r>
                        <a:rPr lang="en-US" sz="800">
                          <a:effectLst/>
                        </a:rPr>
                        <a:t>(V)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0.385±0.008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0.369±0.167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43901625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0.376±0.012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0.700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0.342±0.174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4160385507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0.371±0.017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0.697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0.343±0.176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27118777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0.362±0.015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0.109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0.353±0.194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0.906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756669557"/>
                  </a:ext>
                </a:extLst>
              </a:tr>
              <a:tr h="1467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0.339±0.028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0.651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0.309±0.208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0.201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956600006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793922502"/>
                  </a:ext>
                </a:extLst>
              </a:tr>
              <a:tr h="1727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σ</a:t>
                      </a:r>
                      <a:r>
                        <a:rPr lang="en-US" sz="900" baseline="-25000">
                          <a:effectLst/>
                        </a:rPr>
                        <a:t>p /</a:t>
                      </a:r>
                      <a:r>
                        <a:rPr lang="en-US" sz="900">
                          <a:effectLst/>
                        </a:rPr>
                        <a:t> 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r>
                        <a:rPr lang="en-US" sz="900" baseline="30000">
                          <a:effectLst/>
                        </a:rPr>
                        <a:t>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0.947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0.262±0.044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0.298±0.099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872530148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0.258±0.041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0.813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0.285±0.102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0.713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708562721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0.252±0.044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0.297±0.096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0.666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24417128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0.249±0.039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0.826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0.294±0.100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0.690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68865563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0.235±0.041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0.286±0.107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441803640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832189968"/>
                  </a:ext>
                </a:extLst>
              </a:tr>
              <a:tr h="1727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r>
                        <a:rPr lang="en-US" sz="900" baseline="30000">
                          <a:effectLst/>
                        </a:rPr>
                        <a:t>+</a:t>
                      </a:r>
                      <a:r>
                        <a:rPr lang="en-US" sz="900" baseline="-25000">
                          <a:effectLst/>
                        </a:rPr>
                        <a:t>/</a:t>
                      </a:r>
                      <a:r>
                        <a:rPr lang="en-US" sz="900">
                          <a:effectLst/>
                        </a:rPr>
                        <a:t> 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r>
                        <a:rPr lang="en-US" sz="900" baseline="30000">
                          <a:effectLst/>
                        </a:rPr>
                        <a:t>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0.184±0.019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0.846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0.209±0.066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805307091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0.181±0.019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0.192±0.071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41697084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0.177±0.022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0.193±0.072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0.735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041324573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0.174±0.018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0.197±0.082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0.784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4025464398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0.164±0.021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0.178±0.087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988628691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325816603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σ</a:t>
                      </a:r>
                      <a:r>
                        <a:rPr lang="en-US" sz="800" baseline="-25000">
                          <a:effectLst/>
                        </a:rPr>
                        <a:t>p</a:t>
                      </a:r>
                      <a:r>
                        <a:rPr lang="en-US" sz="800">
                          <a:effectLst/>
                        </a:rPr>
                        <a:t>+/σ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800">
                          <a:effectLst/>
                        </a:rPr>
                        <a:t>/ σ</a:t>
                      </a:r>
                      <a:r>
                        <a:rPr lang="en-US" sz="800" baseline="-25000">
                          <a:effectLst/>
                        </a:rPr>
                        <a:t>p</a:t>
                      </a:r>
                      <a:r>
                        <a:rPr lang="en-US" sz="800">
                          <a:effectLst/>
                        </a:rPr>
                        <a:t>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0.183±0.016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0.189±0.075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482756217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0.180±0.016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0.179±0.077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54738583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0.177±0.017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0.179±0.078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63707115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0.173±0.016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0.183±0.088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0.850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157221379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0.162±0.020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0.166±0.090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0.896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81410481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9348BE0C-4CA4-4AEB-B511-030EC6D9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300" y="730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0980D-B99D-4A57-8D59-C5E079B6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321213"/>
              </p:ext>
            </p:extLst>
          </p:nvPr>
        </p:nvGraphicFramePr>
        <p:xfrm>
          <a:off x="2903916" y="82934"/>
          <a:ext cx="8172450" cy="15084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1071857204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99253574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699527955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3486107085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82340193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70410733"/>
                    </a:ext>
                  </a:extLst>
                </a:gridCol>
                <a:gridCol w="207010">
                  <a:extLst>
                    <a:ext uri="{9D8B030D-6E8A-4147-A177-3AD203B41FA5}">
                      <a16:colId xmlns:a16="http://schemas.microsoft.com/office/drawing/2014/main" val="2289012446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3144520784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578172039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643738999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116723369"/>
                    </a:ext>
                  </a:extLst>
                </a:gridCol>
                <a:gridCol w="672465">
                  <a:extLst>
                    <a:ext uri="{9D8B030D-6E8A-4147-A177-3AD203B41FA5}">
                      <a16:colId xmlns:a16="http://schemas.microsoft.com/office/drawing/2014/main" val="322892169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2244487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80352156"/>
                    </a:ext>
                  </a:extLst>
                </a:gridCol>
              </a:tblGrid>
              <a:tr h="0">
                <a:tc gridSpan="1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Hammett correlations for the voltammetry reduction of 4′-substituted (E)-1-(furan-2-yl)-3-phenylprop-2- ene-1-ones on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                                             glassy carbon electrode in acetonitrile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19945"/>
                  </a:ext>
                </a:extLst>
              </a:tr>
              <a:tr h="209550">
                <a:tc gridSpan="1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[substrate] = 10 </a:t>
                      </a:r>
                      <a:r>
                        <a:rPr lang="en-US" sz="1100" dirty="0" err="1">
                          <a:effectLst/>
                        </a:rPr>
                        <a:t>mM</a:t>
                      </a:r>
                      <a:r>
                        <a:rPr lang="en-US" sz="1100" dirty="0">
                          <a:effectLst/>
                        </a:rPr>
                        <a:t>                                                       supporting electrolyte = tetrabutylammonium tetrafluoroborate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38292"/>
                  </a:ext>
                </a:extLst>
              </a:tr>
              <a:tr h="190500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first peak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Second peak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90716"/>
                  </a:ext>
                </a:extLst>
              </a:tr>
              <a:tr h="18450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409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Quantity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Substituent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Sweep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correlation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slope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standard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ψ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slope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ψ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4772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correlated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constant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coefficient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coefficient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24541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(mV/s)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695927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9985BA-2309-431C-9C9D-29EFE46B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331278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15620-63C6-47A9-BB14-B837933BD7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62550" cy="413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0C4ECF-371D-43C8-8E9D-F62AFBB6451C}"/>
              </a:ext>
            </a:extLst>
          </p:cNvPr>
          <p:cNvSpPr/>
          <p:nvPr/>
        </p:nvSpPr>
        <p:spPr>
          <a:xfrm>
            <a:off x="0" y="4401136"/>
            <a:ext cx="5162550" cy="121199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first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40 mV/s.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6E664-D0BC-4AD7-BDA6-3CA3A918A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0"/>
            <a:ext cx="5467350" cy="4200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B6AB0-4EBE-4346-B703-12CA95AF5993}"/>
              </a:ext>
            </a:extLst>
          </p:cNvPr>
          <p:cNvSpPr/>
          <p:nvPr/>
        </p:nvSpPr>
        <p:spPr>
          <a:xfrm>
            <a:off x="6663396" y="4401136"/>
            <a:ext cx="5467351" cy="121199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first half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 Sweep rate = 40 mV/s.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260A9-3F89-4099-97C8-1D1FA6FEC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8090" y="52601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30139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760BC3-2A58-4852-BB89-92D0B1F89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439"/>
            <a:ext cx="5022166" cy="43609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4C08A-BE42-4455-81F9-8DCFA9381FA9}"/>
              </a:ext>
            </a:extLst>
          </p:cNvPr>
          <p:cNvSpPr/>
          <p:nvPr/>
        </p:nvSpPr>
        <p:spPr>
          <a:xfrm>
            <a:off x="0" y="4586068"/>
            <a:ext cx="5022166" cy="147546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second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  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320 mV/s.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7567-BF18-41D4-AA74-D5BC762B69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1138" y="63303"/>
            <a:ext cx="5720862" cy="4360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10796-B628-4DE4-94CF-7DEDDEB8F43C}"/>
              </a:ext>
            </a:extLst>
          </p:cNvPr>
          <p:cNvSpPr/>
          <p:nvPr/>
        </p:nvSpPr>
        <p:spPr>
          <a:xfrm>
            <a:off x="6297637" y="4614204"/>
            <a:ext cx="5720862" cy="147546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second peak half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320 mV/s.</a:t>
            </a:r>
          </a:p>
          <a:p>
            <a:pPr algn="just"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E34E-9161-4FD3-9E84-6BD5E4445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41142" y="485075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340349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831C2-FDCF-4921-AAF9-884583759E4A}"/>
              </a:ext>
            </a:extLst>
          </p:cNvPr>
          <p:cNvSpPr/>
          <p:nvPr/>
        </p:nvSpPr>
        <p:spPr>
          <a:xfrm>
            <a:off x="5212365" y="121306"/>
            <a:ext cx="1713931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Conclusion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52E25-21CB-40C6-9E6B-01D06F5529B7}"/>
              </a:ext>
            </a:extLst>
          </p:cNvPr>
          <p:cNvSpPr/>
          <p:nvPr/>
        </p:nvSpPr>
        <p:spPr>
          <a:xfrm>
            <a:off x="715107" y="617302"/>
            <a:ext cx="10761785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 Voltammetry reduction of  4′-substituted (E)-1-(furan-2-yl)-3-phenylprop-2-ene-1-ones in acetonitrile containing tetrabutylammonium tetrafluoroborate (TBATFB) as a supporting electrolyte has been carried out by employing glassy carbon electrode. Cyclic voltammetry reduction of (E)-1-(furan-2-yl)-3-phenylprop-2-ene-1-one gives  two separate irreversible one-electron peaks.  A mechanism involving two separate addition of single electron has been suggested. Correlations have been made with the 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of the first peak of  4′-substituted (E)-1-(furan-2-yl)-3-phenylprop-2-ene-1-ones with substituent constants separately.  Better correlations are obtained with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constants.  A positive value of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is obtained showing that electron attracting substituents accelerate the electrochemical reduction and electron donating substituents retard it. The Hammett correlation for the second reduction peak of4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(E)-1-(furan-2-yl)-3-phenylprop-2-ene-1-ones is poor.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D87F8-2AFB-4EE6-9667-54819266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3068" y="7939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38491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B8F0A52-D2E8-4875-AC4C-BA3E93339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64263"/>
              </p:ext>
            </p:extLst>
          </p:nvPr>
        </p:nvGraphicFramePr>
        <p:xfrm>
          <a:off x="1437511" y="888924"/>
          <a:ext cx="9619695" cy="489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7E30A3-56C9-49A5-A308-07E30147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137</a:t>
            </a:r>
          </a:p>
        </p:txBody>
      </p:sp>
    </p:spTree>
    <p:extLst>
      <p:ext uri="{BB962C8B-B14F-4D97-AF65-F5344CB8AC3E}">
        <p14:creationId xmlns:p14="http://schemas.microsoft.com/office/powerpoint/2010/main" val="419387933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4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CACAD-2541-4B72-8970-483FA0ABEA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9" y="507098"/>
            <a:ext cx="9706707" cy="540067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5E94D6-3562-43B4-B2C7-DD6D9C47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5CD3A-EA23-4F0B-936E-BB60F4A23F9E}"/>
              </a:ext>
            </a:extLst>
          </p:cNvPr>
          <p:cNvSpPr/>
          <p:nvPr/>
        </p:nvSpPr>
        <p:spPr>
          <a:xfrm>
            <a:off x="0" y="0"/>
            <a:ext cx="6455357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it-IT" dirty="0"/>
              <a:t>	</a:t>
            </a:r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2-(4′-methoxybenzylidene)-1,3-indandione</a:t>
            </a:r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BD64228-52A4-430F-AA72-D757F79A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677" y="-668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2C5783D-D0A8-4A81-9A52-0856916DD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192089"/>
              </p:ext>
            </p:extLst>
          </p:nvPr>
        </p:nvGraphicFramePr>
        <p:xfrm>
          <a:off x="5989133" y="2489981"/>
          <a:ext cx="2547903" cy="116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" name="CS ChemDraw Drawing" r:id="rId4" imgW="3218235" imgH="1464120" progId="ChemDraw.Document.6.0">
                  <p:embed/>
                </p:oleObj>
              </mc:Choice>
              <mc:Fallback>
                <p:oleObj name="CS ChemDraw Drawing" r:id="rId4" imgW="3218235" imgH="14641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133" y="2489981"/>
                        <a:ext cx="2547903" cy="1160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1A1CD6-5A08-49E4-BFE7-CA76F371D13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78" y="507098"/>
            <a:ext cx="1844920" cy="7428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ED89E1-5F40-4172-942C-FC6C62F14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8756" y="746325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5279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0381B-C4AC-4B3B-BD66-14986C706A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7108" y="898659"/>
            <a:ext cx="9650437" cy="5060681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D27D5E-F383-4710-9D16-21D1E6DB34F3}"/>
              </a:ext>
            </a:extLst>
          </p:cNvPr>
          <p:cNvSpPr/>
          <p:nvPr/>
        </p:nvSpPr>
        <p:spPr>
          <a:xfrm>
            <a:off x="0" y="107239"/>
            <a:ext cx="5746958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2-(4′-methylbenzylidene)-1,3-indandione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7E4790-58AB-47ED-9D6B-12388245B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45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E0C99A-B49C-4CFF-AFFE-9BA42AC7A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45532"/>
              </p:ext>
            </p:extLst>
          </p:nvPr>
        </p:nvGraphicFramePr>
        <p:xfrm>
          <a:off x="6766561" y="1674055"/>
          <a:ext cx="3396710" cy="116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5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561" y="1674055"/>
                        <a:ext cx="3396710" cy="1167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F4B4647-65AF-42A8-9651-94A1BD2AFE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933" y="923277"/>
            <a:ext cx="1716258" cy="8096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4D0FF6-F63B-4AAD-AC96-EEFCFBDA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0311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28D40-BA45-4800-94CA-ABA04053B8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0" y="794825"/>
            <a:ext cx="8778240" cy="533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ADAA0-BA71-446E-87BE-4B07A70BBC05}"/>
              </a:ext>
            </a:extLst>
          </p:cNvPr>
          <p:cNvSpPr/>
          <p:nvPr/>
        </p:nvSpPr>
        <p:spPr>
          <a:xfrm>
            <a:off x="130116" y="149442"/>
            <a:ext cx="4937570" cy="369332"/>
          </a:xfrm>
          <a:prstGeom prst="rect">
            <a:avLst/>
          </a:prstGeom>
          <a:gradFill>
            <a:gsLst>
              <a:gs pos="9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2-benzylidene-1,3-indandione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761A05-8F81-4F58-9607-811709E8E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4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9D9194-B1A4-40F6-9DC0-37C7D8673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420823"/>
              </p:ext>
            </p:extLst>
          </p:nvPr>
        </p:nvGraphicFramePr>
        <p:xfrm>
          <a:off x="6096000" y="793136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5" name="CS ChemDraw Drawing" r:id="rId4" imgW="2832760" imgH="1464120" progId="ChemDraw.Document.6.0">
                  <p:embed/>
                </p:oleObj>
              </mc:Choice>
              <mc:Fallback>
                <p:oleObj name="CS ChemDraw Drawing" r:id="rId4" imgW="283276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793136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06C907-B345-4D13-B49A-EC9E473EE8E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48" y="793136"/>
            <a:ext cx="1589649" cy="74566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2C965-08C8-468C-8F3E-0D1B12DA3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3317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8709B-0879-4069-B1B0-BD3FA729D6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3965" y="603181"/>
            <a:ext cx="8848578" cy="5449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77A8F-6057-4E29-A52C-79B832E7264A}"/>
              </a:ext>
            </a:extLst>
          </p:cNvPr>
          <p:cNvSpPr/>
          <p:nvPr/>
        </p:nvSpPr>
        <p:spPr>
          <a:xfrm>
            <a:off x="0" y="50968"/>
            <a:ext cx="5840701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2-(4′-chlorobenzylidene)-1,3-indandione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634692-E640-4E23-B3A9-D5F3B0F3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5AB024-E7EB-412E-980B-0B23E99DC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654199"/>
              </p:ext>
            </p:extLst>
          </p:nvPr>
        </p:nvGraphicFramePr>
        <p:xfrm>
          <a:off x="1373965" y="1210061"/>
          <a:ext cx="2932950" cy="1140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6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965" y="1210061"/>
                        <a:ext cx="2932950" cy="1140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7E0650-1E06-4850-A09B-4BC0710400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805249"/>
            <a:ext cx="1561513" cy="809625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E5D981-5717-4EF3-9CB9-0539E8CF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0397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43D9A-A6AB-415A-83F2-48C359C441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010" y="1132448"/>
            <a:ext cx="10377212" cy="4852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F0243-9108-43F8-AAB7-9C0958B70C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94" y="1132449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DDD99F-8521-4B62-9033-84DF902E0F38}"/>
              </a:ext>
            </a:extLst>
          </p:cNvPr>
          <p:cNvSpPr/>
          <p:nvPr/>
        </p:nvSpPr>
        <p:spPr>
          <a:xfrm>
            <a:off x="0" y="0"/>
            <a:ext cx="5818259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2-(4′-bromobenzylidene)-1,3-indandione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A24427-98E9-4C2A-B260-07AC7C044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64901B-2BC7-4365-A73A-367C9C8EA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997603"/>
              </p:ext>
            </p:extLst>
          </p:nvPr>
        </p:nvGraphicFramePr>
        <p:xfrm>
          <a:off x="4628271" y="1710454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3" name="CS ChemDraw Drawing" r:id="rId5" imgW="4472650" imgH="1464120" progId="ChemDraw.Document.6.0">
                  <p:embed/>
                </p:oleObj>
              </mc:Choice>
              <mc:Fallback>
                <p:oleObj name="CS ChemDraw Drawing" r:id="rId5" imgW="447265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271" y="1710454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5249D8-9F4B-412F-8A56-08370A40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9540" y="49910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0639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19526-E794-4064-A4A8-2735DC1B64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7611" y="524021"/>
            <a:ext cx="9073662" cy="5293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E72686-9BE1-4FFD-BDF9-957985FA2346}"/>
              </a:ext>
            </a:extLst>
          </p:cNvPr>
          <p:cNvSpPr/>
          <p:nvPr/>
        </p:nvSpPr>
        <p:spPr>
          <a:xfrm>
            <a:off x="-49237" y="0"/>
            <a:ext cx="6112314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spectrum of 2-(4′-carboxybenzylidene)-1,3-indandione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EA10-DEEF-42F7-A94C-8AF09A0BF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53" y="653268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A77556-7861-4EEB-B948-F11F76C90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215740"/>
              </p:ext>
            </p:extLst>
          </p:nvPr>
        </p:nvGraphicFramePr>
        <p:xfrm>
          <a:off x="2271248" y="1772529"/>
          <a:ext cx="3032272" cy="1092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" name="CS ChemDraw Drawing" r:id="rId5" imgW="3337200" imgH="1456560" progId="ChemDraw.Document.6.0">
                  <p:embed/>
                </p:oleObj>
              </mc:Choice>
              <mc:Fallback>
                <p:oleObj name="CS ChemDraw Drawing" r:id="rId5" imgW="3337200" imgH="14565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248" y="1772529"/>
                        <a:ext cx="3032272" cy="1092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41DDE-962A-4420-8E03-5DF648B6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077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rgbClr r="0" g="0" b="0"/>
            </a:gs>
            <a:gs pos="100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0A1-10A5-4A57-AE2F-6CFD257B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668" y="1379653"/>
            <a:ext cx="8637073" cy="159026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Algerian" panose="04020705040A02060702" pitchFamily="82" charset="0"/>
              </a:rPr>
              <a:t>STUDIES ON STRUCTURE-ACTIVITY RELATIONSHIPS OF SOME ACTIVATED ALKENES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2B73F-1E10-42DE-8A17-8E48A5C80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411" y="3139746"/>
            <a:ext cx="10793589" cy="2967264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>
                <a:solidFill>
                  <a:srgbClr val="FF0000"/>
                </a:solidFill>
              </a:rPr>
              <a:t>					                 </a:t>
            </a:r>
          </a:p>
          <a:p>
            <a:r>
              <a:rPr lang="en-US" sz="6200" b="1" dirty="0">
                <a:solidFill>
                  <a:srgbClr val="FF0000"/>
                </a:solidFill>
              </a:rPr>
              <a:t>               Researcher                                                                   supervisor</a:t>
            </a:r>
          </a:p>
          <a:p>
            <a:r>
              <a:rPr lang="en-US" sz="6200" dirty="0">
                <a:solidFill>
                  <a:srgbClr val="FF0000"/>
                </a:solidFill>
                <a:latin typeface="Arial Black" panose="020B0A04020102020204" pitchFamily="34" charset="0"/>
              </a:rPr>
              <a:t>            P.MOHANDASS			                      DR K.RADHAKRISHNAN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 ASSOCIATE PROFESSOR		                           ASSOCIATE PROFESSOR 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PG AND RESEARCH DEPARTMENT OF CHEMISTRY              PG AND RESEARCH DEPARTMENT OF CHEMISTRY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SARASWATHI NARAYANAN COLLEGE                                 SARASWATHI NARAYANAN COLLEGE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MADURAI-22 			                           MADURAI-22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E33ED-CDFD-4D30-BE25-528488F3F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405510" y="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950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D71-55CA-4BFF-80DD-E8E1D9E2BF45}"/>
              </a:ext>
            </a:extLst>
          </p:cNvPr>
          <p:cNvSpPr/>
          <p:nvPr/>
        </p:nvSpPr>
        <p:spPr>
          <a:xfrm>
            <a:off x="1095650" y="823671"/>
            <a:ext cx="10283483" cy="521065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2-(4′-Methoxybenzylidene)-1,3-indandione: 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3.917(s,3H), 6.998-7.027(m,2H), 7.766-7.842(m,2H), 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7.842(s,1H),7.958-8.000(m,2H), 8.529-8.558(m,2H).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2.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2.343(s,3H), 7.178(d,2H), 7.689 -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7.710(m,2H), 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7.766(s,1H),7.899(dd,1H), 8.287(d,1H).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7.519-7.580(m,4H), 7.824-7.846(m,2H), 7.9249(s,1H),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8.020-.8047(m,2H), 8.465-8.4869(dd,2H).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7.474-7.495(m,2H), 7.834-7.848(m,2H), 7.827(s,1H),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7.997- 8.018(m,2H), 8.417-8.438(m,2H).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7.640-7.662(dd,2H), 8.322-8.353(dd,2H), 7.811(s,1H),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8.011- 8.035(m,2H), 7.829-7.851(m,2H).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6.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7.851(s,1H), 7.902-7.923(m,2H), 7.955-7.992(m,2H),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8.039(d,2H), 8.465(d,2H).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26E20-17C4-4968-8896-AC0032801E42}"/>
              </a:ext>
            </a:extLst>
          </p:cNvPr>
          <p:cNvSpPr/>
          <p:nvPr/>
        </p:nvSpPr>
        <p:spPr>
          <a:xfrm>
            <a:off x="0" y="0"/>
            <a:ext cx="601159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chemical shift data for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2-benzylidene-1,3-indandiones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D11A3-0D30-4473-88FE-0864D0021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848" y="82367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D2F8B-0BAD-4D17-92B5-B1BBC0FBAB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2868" y="738188"/>
            <a:ext cx="8750105" cy="538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E1397-3426-411D-8C6D-C2747E8CCB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37" y="738187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C4706-2D44-4858-B1CD-A2384E6DA80E}"/>
              </a:ext>
            </a:extLst>
          </p:cNvPr>
          <p:cNvSpPr/>
          <p:nvPr/>
        </p:nvSpPr>
        <p:spPr>
          <a:xfrm>
            <a:off x="0" y="50019"/>
            <a:ext cx="638673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2-(4′-methtoxybenzylidene)-1,3-indandione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AABCC7-037A-4484-ABDD-8EFAE7098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292251"/>
              </p:ext>
            </p:extLst>
          </p:nvPr>
        </p:nvGraphicFramePr>
        <p:xfrm>
          <a:off x="6386732" y="2268121"/>
          <a:ext cx="2215987" cy="10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" name="CS ChemDraw Drawing" r:id="rId5" imgW="3218235" imgH="1464120" progId="ChemDraw.Document.6.0">
                  <p:embed/>
                </p:oleObj>
              </mc:Choice>
              <mc:Fallback>
                <p:oleObj name="CS ChemDraw Drawing" r:id="rId5" imgW="3218235" imgH="1464120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2C5783D-D0A8-4A81-9A52-0856916DD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732" y="2268121"/>
                        <a:ext cx="2215987" cy="10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29210-5793-4FD9-A63C-3480F4963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92027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F496C-EF90-4AD3-8029-CF9335F38332}"/>
              </a:ext>
            </a:extLst>
          </p:cNvPr>
          <p:cNvSpPr/>
          <p:nvPr/>
        </p:nvSpPr>
        <p:spPr>
          <a:xfrm>
            <a:off x="0" y="0"/>
            <a:ext cx="610295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2-(4′-methylbenzylidene)-1,3-indandione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A17E-B02A-454D-804F-462F827FA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825818"/>
            <a:ext cx="8285871" cy="520636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BC5F43-71F3-4BE9-B559-15B11444A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344163"/>
              </p:ext>
            </p:extLst>
          </p:nvPr>
        </p:nvGraphicFramePr>
        <p:xfrm>
          <a:off x="2110154" y="3629464"/>
          <a:ext cx="2782845" cy="104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E0C99A-B49C-4CFF-AFFE-9BA42AC7A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54" y="3629464"/>
                        <a:ext cx="2782845" cy="1041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DE6C9-DE6B-4896-AB33-7D340404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4372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4BE46-8AB5-4606-A2B9-0B55E8957879}"/>
              </a:ext>
            </a:extLst>
          </p:cNvPr>
          <p:cNvSpPr/>
          <p:nvPr/>
        </p:nvSpPr>
        <p:spPr>
          <a:xfrm>
            <a:off x="103244" y="135374"/>
            <a:ext cx="506420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2-benzylidene-1,3-indandione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A300F-BCA4-4CFA-A6A8-1CABFB8CB8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9812" y="766494"/>
            <a:ext cx="7572375" cy="53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7EB75-735A-4772-BE0E-F78044A0F8B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23" y="766494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2339FE-6D53-4A37-84FC-66C13A4B6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02261"/>
              </p:ext>
            </p:extLst>
          </p:nvPr>
        </p:nvGraphicFramePr>
        <p:xfrm>
          <a:off x="6194473" y="1792187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8" name="CS ChemDraw Drawing" r:id="rId5" imgW="2832760" imgH="1464120" progId="ChemDraw.Document.6.0">
                  <p:embed/>
                </p:oleObj>
              </mc:Choice>
              <mc:Fallback>
                <p:oleObj name="CS ChemDraw Drawing" r:id="rId5" imgW="2832760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9D9194-B1A4-40F6-9DC0-37C7D86733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73" y="1792187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17274-9DE5-4285-9509-471E975E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5464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02EA58-E85A-4DDA-BB06-0D8D83F847A0}"/>
              </a:ext>
            </a:extLst>
          </p:cNvPr>
          <p:cNvSpPr/>
          <p:nvPr/>
        </p:nvSpPr>
        <p:spPr>
          <a:xfrm>
            <a:off x="44343" y="205713"/>
            <a:ext cx="6051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2-(4′-chlorobenzylidene)-1,3-indandione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85BAF-A025-4152-92FE-FAC1386B46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250" y="860107"/>
            <a:ext cx="7429500" cy="513778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228C4-E575-46AF-BAFF-4420590F8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7580"/>
              </p:ext>
            </p:extLst>
          </p:nvPr>
        </p:nvGraphicFramePr>
        <p:xfrm>
          <a:off x="5852160" y="1446393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0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5AB024-E7EB-412E-980B-0B23E99DC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160" y="1446393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E61AD70-0C14-452F-8940-7599411303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40" y="860107"/>
            <a:ext cx="1800664" cy="7639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6A1EB-2F53-4A5E-ABFF-4AEE7B7E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7625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422492-F611-486B-B712-503DA906C747}"/>
              </a:ext>
            </a:extLst>
          </p:cNvPr>
          <p:cNvSpPr/>
          <p:nvPr/>
        </p:nvSpPr>
        <p:spPr>
          <a:xfrm>
            <a:off x="31519" y="0"/>
            <a:ext cx="60644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2-(4′-bromobenzylidene)-1,3-indandione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84A4D-147F-4FFD-9273-18258846D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19325" y="741362"/>
            <a:ext cx="7753350" cy="537527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C02B3C-C0E0-4C51-BC68-134541711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6146"/>
              </p:ext>
            </p:extLst>
          </p:nvPr>
        </p:nvGraphicFramePr>
        <p:xfrm>
          <a:off x="2518117" y="1485371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1" name="CS ChemDraw Drawing" r:id="rId4" imgW="4472650" imgH="1464120" progId="ChemDraw.Document.6.0">
                  <p:embed/>
                </p:oleObj>
              </mc:Choice>
              <mc:Fallback>
                <p:oleObj name="CS ChemDraw Drawing" r:id="rId4" imgW="4472650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B64901B-2BC7-4365-A73A-367C9C8EA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8117" y="1485371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EB0DE4-A962-4EBA-BF14-DFA79AA1163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19" y="846040"/>
            <a:ext cx="1800664" cy="7639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8A9E-3D10-41EA-9AF6-6F6246134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9359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62E4B-512A-494F-8623-D5B18F2D8CAF}"/>
              </a:ext>
            </a:extLst>
          </p:cNvPr>
          <p:cNvSpPr/>
          <p:nvPr/>
        </p:nvSpPr>
        <p:spPr>
          <a:xfrm>
            <a:off x="60960" y="137552"/>
            <a:ext cx="625074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2-(4′-carboxybenzylidene)-1,3-indandione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1548E-123E-4579-A180-8BCE96E806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3883" y="839152"/>
            <a:ext cx="8173329" cy="51796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0EF757-156F-44DF-A375-F5F0A9116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53216"/>
              </p:ext>
            </p:extLst>
          </p:nvPr>
        </p:nvGraphicFramePr>
        <p:xfrm>
          <a:off x="5790384" y="2186153"/>
          <a:ext cx="2518117" cy="9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3" name="CS ChemDraw Drawing" r:id="rId4" imgW="3337200" imgH="1456560" progId="ChemDraw.Document.6.0">
                  <p:embed/>
                </p:oleObj>
              </mc:Choice>
              <mc:Fallback>
                <p:oleObj name="CS ChemDraw Drawing" r:id="rId4" imgW="3337200" imgH="145656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EA77556-7861-4EEB-B948-F11F76C90E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0384" y="2186153"/>
                        <a:ext cx="2518117" cy="907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D6CEED-CA18-488D-8D25-47C514EDA9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44" y="839152"/>
            <a:ext cx="1800664" cy="7639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EBECA-3098-49E7-8186-65EE4188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88225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1BFF0B-29C9-4A77-8C1C-126FED9D39C3}"/>
              </a:ext>
            </a:extLst>
          </p:cNvPr>
          <p:cNvSpPr/>
          <p:nvPr/>
        </p:nvSpPr>
        <p:spPr>
          <a:xfrm>
            <a:off x="135987" y="137552"/>
            <a:ext cx="67431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2-benzylidene-1.3-indandiones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4E565-79C5-4274-9CA5-867D060C19FF}"/>
              </a:ext>
            </a:extLst>
          </p:cNvPr>
          <p:cNvSpPr/>
          <p:nvPr/>
        </p:nvSpPr>
        <p:spPr>
          <a:xfrm>
            <a:off x="815926" y="964479"/>
            <a:ext cx="10262892" cy="492904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1.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2-(4′-Methtoxybenzylidene)-1,3-indandione: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55.60, 114.38, 123.07, 126.46, 126.54,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134.87, 135.08, 137.23, 139.94, 142.36, 146.86, 164.05, 189.54, 190.86.</a:t>
            </a: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22.01, 123.22, 128.17, 129.64, 130.63,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134.49, 135.04, 135.26, 139.99, 142.47, 144.67, 147.10, 189.20, 190.53.</a:t>
            </a: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123.36, 123.39, 128.82, 129.17, 133.09, 133.22, 134.18,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135.25, 135.45, 140.06, 142.54, 147.02, 189.04, 190.32.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4.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123.40, 123.44, 129.14, 129.44, 131.54,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135.39, 139.52, 140.07, 142.50, 145.20, 189.01, 189.98.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5.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123.44, 128.37, 129.63, 131.91, 132.16,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135.41, 135.57, 140.08, 142.52, 145.27, 189.01, 189.96.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6.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123.55, 123.64, 129.70, 131.11, 133.76,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134.37, 136.25, 136.36, 136.64, 140.05, 142.48, 144.36, 167.05, 188.60, 189.34.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00049-E7AE-4225-9D66-6BD276EE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506884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46738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6C6C-A4EC-4CB3-884E-0C3AA714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0" y="101136"/>
            <a:ext cx="2318562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412D5-AED3-48A2-B31A-623AE4DB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55" y="2023733"/>
            <a:ext cx="9091892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5-benzylidenebarbituric acids.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38E8F9-022A-4236-B752-615CD614D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148" y="31089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9F4E802-5B2E-43AA-97C2-16C931890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82639"/>
              </p:ext>
            </p:extLst>
          </p:nvPr>
        </p:nvGraphicFramePr>
        <p:xfrm>
          <a:off x="1709080" y="2458864"/>
          <a:ext cx="8395804" cy="228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3" name="CS ChemDraw Drawing" r:id="rId3" imgW="6409476" imgH="2624024" progId="ChemDraw.Document.6.0">
                  <p:embed/>
                </p:oleObj>
              </mc:Choice>
              <mc:Fallback>
                <p:oleObj name="CS ChemDraw Drawing" r:id="rId3" imgW="6409476" imgH="262402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080" y="2458864"/>
                        <a:ext cx="8395804" cy="22878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E2CF-A27B-4AA4-A07F-53EDAABB7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45672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4A6C9-5D76-43AC-8880-ADD3D1A9E4B2}"/>
              </a:ext>
            </a:extLst>
          </p:cNvPr>
          <p:cNvSpPr/>
          <p:nvPr/>
        </p:nvSpPr>
        <p:spPr>
          <a:xfrm>
            <a:off x="117199" y="0"/>
            <a:ext cx="60773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ADBA3-B390-48E5-BFA6-8F1C051C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43" y="3693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461438-7280-4881-8F60-15B6CFFFE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589460"/>
              </p:ext>
            </p:extLst>
          </p:nvPr>
        </p:nvGraphicFramePr>
        <p:xfrm>
          <a:off x="2419644" y="703384"/>
          <a:ext cx="7827648" cy="520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644" y="703384"/>
                        <a:ext cx="7827648" cy="5205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EC277C-25D8-4A3A-9718-70AD5704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16967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947AEA-5081-4B27-BCB3-732327166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726955"/>
              </p:ext>
            </p:extLst>
          </p:nvPr>
        </p:nvGraphicFramePr>
        <p:xfrm>
          <a:off x="3010486" y="2368598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2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486" y="2368598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C9321-7DF3-4624-87D3-D2A30453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345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6F0-CA18-4F91-B30D-B01E1322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6" y="1"/>
            <a:ext cx="2543646" cy="464234"/>
          </a:xfrm>
          <a:gradFill>
            <a:gsLst>
              <a:gs pos="6000">
                <a:srgbClr val="92D050"/>
              </a:gs>
              <a:gs pos="0">
                <a:schemeClr val="accent3">
                  <a:lumMod val="75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2BC8-E0EF-4BE0-AACB-13C6C535AD6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6600" dirty="0">
                <a:latin typeface="Algerian" panose="04020705040A02060702" pitchFamily="82" charset="0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269A0-2CF5-4A09-911C-9E18F5140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844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45A9E-188E-4BB8-BB84-BA2F63275667}"/>
              </a:ext>
            </a:extLst>
          </p:cNvPr>
          <p:cNvSpPr/>
          <p:nvPr/>
        </p:nvSpPr>
        <p:spPr>
          <a:xfrm>
            <a:off x="57167" y="0"/>
            <a:ext cx="603883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D2EF-0C53-42BF-851B-27E0F14AC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821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89FAD0-7577-40F1-89A0-E39F6B93E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63618"/>
              </p:ext>
            </p:extLst>
          </p:nvPr>
        </p:nvGraphicFramePr>
        <p:xfrm>
          <a:off x="2095500" y="582134"/>
          <a:ext cx="8001000" cy="541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82134"/>
                        <a:ext cx="8001000" cy="5410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CD58207-A81C-4F20-9BD8-7FDD2FA92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1A81F1-A466-40A3-A8D1-FD0D52750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3969"/>
              </p:ext>
            </p:extLst>
          </p:nvPr>
        </p:nvGraphicFramePr>
        <p:xfrm>
          <a:off x="2827608" y="229064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4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608" y="229064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F346D0-1CC3-45B2-BD7C-498A545D7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05758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1D021-998B-4F81-BFB2-B37664BABC0E}"/>
              </a:ext>
            </a:extLst>
          </p:cNvPr>
          <p:cNvSpPr/>
          <p:nvPr/>
        </p:nvSpPr>
        <p:spPr>
          <a:xfrm>
            <a:off x="0" y="191645"/>
            <a:ext cx="591059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F9E04-B46A-4A6E-96A6-299F05FD0F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65" y="595313"/>
            <a:ext cx="8002270" cy="536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16D38CF-9166-4985-8537-CA79341C0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6EE1C-EBF7-4722-96D8-4FB80384C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571541"/>
              </p:ext>
            </p:extLst>
          </p:nvPr>
        </p:nvGraphicFramePr>
        <p:xfrm>
          <a:off x="2461847" y="2530103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01" name="CS ChemDraw Drawing" r:id="rId4" imgW="2857054" imgH="1674398" progId="ChemDraw.Document.6.0">
                  <p:embed/>
                </p:oleObj>
              </mc:Choice>
              <mc:Fallback>
                <p:oleObj name="CS ChemDraw Drawing" r:id="rId4" imgW="2857054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7" y="2530103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D52E4-6E78-4DA3-B4EF-2397CE40E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0202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FA665E-02FB-4E26-9939-BD4A9B70F4B5}"/>
              </a:ext>
            </a:extLst>
          </p:cNvPr>
          <p:cNvSpPr/>
          <p:nvPr/>
        </p:nvSpPr>
        <p:spPr>
          <a:xfrm>
            <a:off x="0" y="0"/>
            <a:ext cx="4871847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3725F-5FD2-47CB-97F8-89621E531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96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159B95-0F44-4BED-BA06-251CCE22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245486"/>
              </p:ext>
            </p:extLst>
          </p:nvPr>
        </p:nvGraphicFramePr>
        <p:xfrm>
          <a:off x="1491175" y="858129"/>
          <a:ext cx="9242474" cy="489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175" y="858129"/>
                        <a:ext cx="9242474" cy="4895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23D055B-CD7A-4E43-84FB-8AB8CCAB1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C6F1A3-EF70-4F40-855E-EF2B5F7AC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83792"/>
              </p:ext>
            </p:extLst>
          </p:nvPr>
        </p:nvGraphicFramePr>
        <p:xfrm>
          <a:off x="6291262" y="2415398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4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2" y="2415398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FB28250F-E09E-4D44-A5F0-26A26BBD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A8907E-C2F3-4420-B96B-61B08EE9C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34571"/>
              </p:ext>
            </p:extLst>
          </p:nvPr>
        </p:nvGraphicFramePr>
        <p:xfrm>
          <a:off x="2729133" y="2415398"/>
          <a:ext cx="3202746" cy="199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35" name="PDF" r:id="rId7" imgW="0" imgH="0" progId="FoxitPhantomPDF.Document">
                  <p:embed/>
                </p:oleObj>
              </mc:Choice>
              <mc:Fallback>
                <p:oleObj name="PDF" r:id="rId7" imgW="0" imgH="0" progId="FoxitPhantomPDF.Documen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3" y="2415398"/>
                        <a:ext cx="3202746" cy="1990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94932D-4C0A-4F07-AA46-75423E073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4518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12D43-23B9-47C2-92ED-86EBC4ED7768}"/>
              </a:ext>
            </a:extLst>
          </p:cNvPr>
          <p:cNvSpPr/>
          <p:nvPr/>
        </p:nvSpPr>
        <p:spPr>
          <a:xfrm>
            <a:off x="0" y="107238"/>
            <a:ext cx="585929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E8EA9-4C91-4439-8504-A4D335072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796" y="225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15CCD-1145-4535-BDC3-EB888746A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99003"/>
              </p:ext>
            </p:extLst>
          </p:nvPr>
        </p:nvGraphicFramePr>
        <p:xfrm>
          <a:off x="1858796" y="703385"/>
          <a:ext cx="8001000" cy="518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796" y="703385"/>
                        <a:ext cx="8001000" cy="5189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689E8A-D4CE-4F7C-BB26-BEB5522D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E83E7B1-681D-48D7-8377-9568F5934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54200"/>
              </p:ext>
            </p:extLst>
          </p:nvPr>
        </p:nvGraphicFramePr>
        <p:xfrm>
          <a:off x="2630658" y="2261447"/>
          <a:ext cx="2630659" cy="158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80" name="CS ChemDraw Drawing" r:id="rId5" imgW="2741250" imgH="1674398" progId="ChemDraw.Document.6.0">
                  <p:embed/>
                </p:oleObj>
              </mc:Choice>
              <mc:Fallback>
                <p:oleObj name="CS ChemDraw Drawing" r:id="rId5" imgW="2741250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658" y="2261447"/>
                        <a:ext cx="2630659" cy="15815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468C4-D73F-4F24-9566-8CB3C9D1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156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E9261-56C0-4821-BF4E-300C8436CE6D}"/>
              </a:ext>
            </a:extLst>
          </p:cNvPr>
          <p:cNvSpPr/>
          <p:nvPr/>
        </p:nvSpPr>
        <p:spPr>
          <a:xfrm>
            <a:off x="0" y="121307"/>
            <a:ext cx="5872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8DE25-E96D-462C-AC6F-A7750FED3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407" y="618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81F074-265B-4F85-B2D2-B5C983B28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19670"/>
              </p:ext>
            </p:extLst>
          </p:nvPr>
        </p:nvGraphicFramePr>
        <p:xfrm>
          <a:off x="2076407" y="618979"/>
          <a:ext cx="759142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07" y="618979"/>
                        <a:ext cx="7591425" cy="538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16E897-4F3A-4266-B40A-0BDE0DBB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A45D41-F699-4E4A-A9D1-BC8D8D736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90401"/>
              </p:ext>
            </p:extLst>
          </p:nvPr>
        </p:nvGraphicFramePr>
        <p:xfrm>
          <a:off x="2740025" y="1806575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4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1806575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F066D-9709-45E9-9D5B-DD1B4B25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8259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D20CC-4DB3-4496-A4D8-64A001881E98}"/>
              </a:ext>
            </a:extLst>
          </p:cNvPr>
          <p:cNvSpPr/>
          <p:nvPr/>
        </p:nvSpPr>
        <p:spPr>
          <a:xfrm>
            <a:off x="0" y="114599"/>
            <a:ext cx="582082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637298-0017-4B51-AAFB-A36E2748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953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849C166-F5D2-40E5-9C99-91DE94B6C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150"/>
              </p:ext>
            </p:extLst>
          </p:nvPr>
        </p:nvGraphicFramePr>
        <p:xfrm>
          <a:off x="2095500" y="595312"/>
          <a:ext cx="8001000" cy="5299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95312"/>
                        <a:ext cx="8001000" cy="5299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9F12D3-FD51-477B-8847-FBF0001A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6E86891-8F61-4429-B972-901580903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492495"/>
              </p:ext>
            </p:extLst>
          </p:nvPr>
        </p:nvGraphicFramePr>
        <p:xfrm>
          <a:off x="2869808" y="2228183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26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8" y="2228183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DCDFA1-449C-49F7-8A68-6CEAF5D5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5380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3AB42E-E7CC-4814-A1F9-3215674FB8B5}"/>
              </a:ext>
            </a:extLst>
          </p:cNvPr>
          <p:cNvSpPr/>
          <p:nvPr/>
        </p:nvSpPr>
        <p:spPr>
          <a:xfrm>
            <a:off x="164122" y="0"/>
            <a:ext cx="702446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 NMR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Spectral data of 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654F2-FDAE-4237-91DF-FE8E081BD5F6}"/>
              </a:ext>
            </a:extLst>
          </p:cNvPr>
          <p:cNvSpPr/>
          <p:nvPr/>
        </p:nvSpPr>
        <p:spPr>
          <a:xfrm>
            <a:off x="1273431" y="476049"/>
            <a:ext cx="10072468" cy="569386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3.877 (s,3H),   7.065 (d,2H),  8.252(s,1H),  8.369 (d,2H), 11.175 (s,1H), 11.302 (s,1H).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2.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6.878 (d,2H), 8.213 (s,1H), 8.320 (d,2H), 10.851 (s,1H), 11.117(s,1H), 11.249 (s,1H).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3.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2.385 (s,3H), 7.304 (d,2H), 8.094 (d,2H), 8.255 (s,1H), 11.218 (s,1H), 11.365 (s,1H).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4.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7.485 (m,3H), 8.073 (d,2H), 8.285 (s,1H), 11.238 (s,1H), 11.397 (s,1H).</a:t>
            </a: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5.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7.518 (d,2H), 8.069 (d,2H), 8.243 (s,1H), 11.275 (s,1H), 11.425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6.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7.670 (d,2H), 7.979 (d,2H), 8.223 (s,1H), 11.272 (s,1H), 11.421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7.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8.017 (d,2H), 8.245 (d,2H), 8.324 (s,1H), 11.329 (s,1H), 11.504 (s,1H).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D69E0-8B8E-468D-9AF3-99FEA058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4033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485B4-FEB8-4AEA-A288-56F507150A59}"/>
              </a:ext>
            </a:extLst>
          </p:cNvPr>
          <p:cNvSpPr/>
          <p:nvPr/>
        </p:nvSpPr>
        <p:spPr>
          <a:xfrm>
            <a:off x="0" y="177577"/>
            <a:ext cx="614142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A52B4-B8B7-42C8-AEB6-14A3B27D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925" y="350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DD1C9F-F8F0-455B-99DA-45F9F8741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02325"/>
              </p:ext>
            </p:extLst>
          </p:nvPr>
        </p:nvGraphicFramePr>
        <p:xfrm>
          <a:off x="2140925" y="807610"/>
          <a:ext cx="8001000" cy="524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925" y="807610"/>
                        <a:ext cx="8001000" cy="5242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F4F4A3-43F4-4353-8BEF-FF610FA4F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34849"/>
              </p:ext>
            </p:extLst>
          </p:nvPr>
        </p:nvGraphicFramePr>
        <p:xfrm>
          <a:off x="2771336" y="2635884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42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947AEA-5081-4B27-BCB3-732327166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336" y="2635884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C7D76-11D7-4094-9C07-BF2BF760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8016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4A106-50C3-4DA4-958F-9060B17C779B}"/>
              </a:ext>
            </a:extLst>
          </p:cNvPr>
          <p:cNvSpPr/>
          <p:nvPr/>
        </p:nvSpPr>
        <p:spPr>
          <a:xfrm>
            <a:off x="104376" y="114599"/>
            <a:ext cx="6102953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FEA7C-4AF8-43D7-B0ED-BF5CC9DF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145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C05CDF-D2B2-4E15-AFA8-2D14BC2AB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81157"/>
              </p:ext>
            </p:extLst>
          </p:nvPr>
        </p:nvGraphicFramePr>
        <p:xfrm>
          <a:off x="2095500" y="571799"/>
          <a:ext cx="8001000" cy="531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71799"/>
                        <a:ext cx="8001000" cy="53126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D37DFDD-4175-4805-9466-B04272EF6D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79708"/>
              </p:ext>
            </p:extLst>
          </p:nvPr>
        </p:nvGraphicFramePr>
        <p:xfrm>
          <a:off x="3038623" y="255050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64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1A81F1-A466-40A3-A8D1-FD0D527500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623" y="255050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1142D-665E-4B41-AE6C-2BA73DEEC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23616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2E8855-CC7F-4459-AA0D-33897D1C1010}"/>
              </a:ext>
            </a:extLst>
          </p:cNvPr>
          <p:cNvSpPr/>
          <p:nvPr/>
        </p:nvSpPr>
        <p:spPr>
          <a:xfrm>
            <a:off x="121287" y="163510"/>
            <a:ext cx="597471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9F4C8-56A3-4B48-A77E-6F99A53A2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59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694BA8-D63D-4B90-B711-B001F7F03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01210"/>
              </p:ext>
            </p:extLst>
          </p:nvPr>
        </p:nvGraphicFramePr>
        <p:xfrm>
          <a:off x="2095500" y="617193"/>
          <a:ext cx="8001000" cy="537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8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617193"/>
                        <a:ext cx="8001000" cy="5375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2EE06C-25FC-46F4-BED9-DA71DC266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568612"/>
              </p:ext>
            </p:extLst>
          </p:nvPr>
        </p:nvGraphicFramePr>
        <p:xfrm>
          <a:off x="2743201" y="2062418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88" name="CS ChemDraw Drawing" r:id="rId5" imgW="2857054" imgH="1674398" progId="ChemDraw.Document.6.0">
                  <p:embed/>
                </p:oleObj>
              </mc:Choice>
              <mc:Fallback>
                <p:oleObj name="CS ChemDraw Drawing" r:id="rId5" imgW="2857054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6EE1C-EBF7-4722-96D8-4FB80384CE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2062418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69D29-588E-4DAA-BB5D-D5ACC9767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974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48AB-6A63-4167-994C-BB17E63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30" y="342421"/>
            <a:ext cx="2452079" cy="642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BD51-7EB4-41B3-AE28-008121B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17258"/>
            <a:ext cx="9603275" cy="3470668"/>
          </a:xfrm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CORRELATION ANALYSIS</a:t>
            </a:r>
          </a:p>
          <a:p>
            <a:pPr marL="0" indent="0" algn="just">
              <a:buNone/>
            </a:pPr>
            <a:r>
              <a:rPr lang="en-US" dirty="0"/>
              <a:t>      For summarizing and analyzing the huge data involves the use  of </a:t>
            </a:r>
            <a:r>
              <a:rPr lang="en-US" b="1" dirty="0"/>
              <a:t>empirical correlations </a:t>
            </a:r>
            <a:r>
              <a:rPr lang="en-US" dirty="0"/>
              <a:t>by which the results can be related to another.  The data may thus be analyzed to reveal the fundamental factors underlying organic chemistry.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Empirical correlations of the reactivities of organic compounds are usually linear relationships involving logarithms of rate k or equilibrium K constants. These relationships are numerous  and important that the term </a:t>
            </a:r>
            <a:r>
              <a:rPr lang="en-US" b="1" dirty="0"/>
              <a:t>linear free-energy relationships (LFER)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is very often used to cover the whole field of correlation analysis in organic chemistry. 	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AA4F9-B982-4F84-B06A-DC0A6E73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199209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2774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A67FF7-0213-4A69-B79C-1EB1FB14D980}"/>
              </a:ext>
            </a:extLst>
          </p:cNvPr>
          <p:cNvSpPr/>
          <p:nvPr/>
        </p:nvSpPr>
        <p:spPr>
          <a:xfrm>
            <a:off x="0" y="107239"/>
            <a:ext cx="493596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1E88-F00D-4E29-A8D8-73104CFF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94" y="1072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35EEB0-C98F-4DAC-8E85-A44B7D189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572105"/>
              </p:ext>
            </p:extLst>
          </p:nvPr>
        </p:nvGraphicFramePr>
        <p:xfrm>
          <a:off x="1744394" y="564439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1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394" y="564439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6B3A1-7F5D-4DEB-A759-CD55E2E22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623658"/>
              </p:ext>
            </p:extLst>
          </p:nvPr>
        </p:nvGraphicFramePr>
        <p:xfrm>
          <a:off x="1899198" y="2019262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12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C6F1A3-EF70-4F40-855E-EF2B5F7AC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198" y="2019262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D6E05-FDCA-44D8-B2A2-E670647B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00880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D73D0-546F-497F-B631-781DE92F3A8A}"/>
              </a:ext>
            </a:extLst>
          </p:cNvPr>
          <p:cNvSpPr/>
          <p:nvPr/>
        </p:nvSpPr>
        <p:spPr>
          <a:xfrm>
            <a:off x="172584" y="121306"/>
            <a:ext cx="592341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66C93-0677-4895-9C9F-395D7B679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342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57E614-C939-4053-96A0-ECD700C7D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877770"/>
              </p:ext>
            </p:extLst>
          </p:nvPr>
        </p:nvGraphicFramePr>
        <p:xfrm>
          <a:off x="1941342" y="611944"/>
          <a:ext cx="8001000" cy="550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342" y="611944"/>
                        <a:ext cx="8001000" cy="5507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EB0505-C076-47B1-A851-FFD137E3A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7249"/>
              </p:ext>
            </p:extLst>
          </p:nvPr>
        </p:nvGraphicFramePr>
        <p:xfrm>
          <a:off x="2249658" y="2149777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34" name="CS ChemDraw Drawing" r:id="rId5" imgW="4149531" imgH="1464120" progId="ChemDraw.Document.6.0">
                  <p:embed/>
                </p:oleObj>
              </mc:Choice>
              <mc:Fallback>
                <p:oleObj name="CS ChemDraw Drawing" r:id="rId5" imgW="4149531" imgH="146412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0D228C4-E575-46AF-BAFF-4420590F8F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658" y="2149777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67669-8BB9-479F-BB20-EF6D12B5D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6275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5D625-1832-4727-A746-FC42A18FEFE9}"/>
              </a:ext>
            </a:extLst>
          </p:cNvPr>
          <p:cNvSpPr/>
          <p:nvPr/>
        </p:nvSpPr>
        <p:spPr>
          <a:xfrm>
            <a:off x="159760" y="219780"/>
            <a:ext cx="593624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00D0-A696-4771-B6A0-4E086620E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01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9FBC16-861B-452F-B68A-5DB0EDB51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794323"/>
              </p:ext>
            </p:extLst>
          </p:nvPr>
        </p:nvGraphicFramePr>
        <p:xfrm>
          <a:off x="2095500" y="758373"/>
          <a:ext cx="8001000" cy="534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5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758373"/>
                        <a:ext cx="8001000" cy="5341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AA3319D-6036-4A3E-816C-4C3CD5C1E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40289"/>
              </p:ext>
            </p:extLst>
          </p:nvPr>
        </p:nvGraphicFramePr>
        <p:xfrm>
          <a:off x="3007311" y="2552163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56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CA45D41-F699-4E4A-A9D1-BC8D8D736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11" y="2552163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87C61-D447-47ED-8746-E5BC5C55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31060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666F1-F40C-4B4D-ADB1-44686E50A7A3}"/>
              </a:ext>
            </a:extLst>
          </p:cNvPr>
          <p:cNvSpPr/>
          <p:nvPr/>
        </p:nvSpPr>
        <p:spPr>
          <a:xfrm>
            <a:off x="0" y="128666"/>
            <a:ext cx="576952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E763B-C7A8-44B5-B11E-63B7EDE3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823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748249-435B-4B3F-8662-C322E9574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477390"/>
              </p:ext>
            </p:extLst>
          </p:nvPr>
        </p:nvGraphicFramePr>
        <p:xfrm>
          <a:off x="2095500" y="539548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39548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6E13A2-7D8E-4152-9048-CED475811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471381"/>
              </p:ext>
            </p:extLst>
          </p:nvPr>
        </p:nvGraphicFramePr>
        <p:xfrm>
          <a:off x="2884764" y="2326657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8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6E86891-8F61-4429-B972-901580903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764" y="2326657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9C4D0-CF9B-49C7-80BC-862C2AAFF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6577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2031AC-7064-4030-8677-615BC7BB47E1}"/>
              </a:ext>
            </a:extLst>
          </p:cNvPr>
          <p:cNvSpPr/>
          <p:nvPr/>
        </p:nvSpPr>
        <p:spPr>
          <a:xfrm>
            <a:off x="0" y="123484"/>
            <a:ext cx="663057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A2449-2AD7-4917-BFFF-496B60E42B9C}"/>
              </a:ext>
            </a:extLst>
          </p:cNvPr>
          <p:cNvSpPr/>
          <p:nvPr/>
        </p:nvSpPr>
        <p:spPr>
          <a:xfrm>
            <a:off x="1827270" y="694918"/>
            <a:ext cx="9805182" cy="546816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i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56.22, 114.41, 116.00, 125.62, 137.96, 150.67, 155.46, 162.64, 163.92, 164.39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114.61, 115.97, 124.24, 138.77, 150.70, 156.05, 162.75,163.48, 164.59</a:t>
            </a: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118.30,  129.33,  130.31,  134.43,  143.96,  150.68,  155.46,  162.26,   164.08.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4.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119.55, 128.52, 132.69, 133.11, 133.54, 150.69, 155.20, 162.03, 163.87.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120.09, 128.55, 132.01, 135.15, 137.21, 150.65, 153.52, 162.04, 163.67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120.24, 126.29, 131.51, 132.40, 135.15, 150.65, 153.56, 162.04, 163.67.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indent="-342900" algn="just">
              <a:spcAft>
                <a:spcPts val="1000"/>
              </a:spcAft>
              <a:buAutoNum type="arabicPeriod" startAt="7"/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123.15, 123.37, 132.69, 140.48, 148.49, 150.68, 151.63, 161.62, 163.13.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871B1-75A0-4345-BEDA-D97E33371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34545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D5153-122D-4420-8FE9-FF01B2BCDCBA}"/>
              </a:ext>
            </a:extLst>
          </p:cNvPr>
          <p:cNvSpPr/>
          <p:nvPr/>
        </p:nvSpPr>
        <p:spPr>
          <a:xfrm>
            <a:off x="0" y="137348"/>
            <a:ext cx="2489982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CHAPTER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CD3B8-37E6-4F48-ABFE-ED1370902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4745" y="1786597"/>
            <a:ext cx="181709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4D0D64-FF5B-403B-82B3-D9A987929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61" y="2599844"/>
            <a:ext cx="1659987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158B5A-96AC-4C64-9037-AF69CB986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666512"/>
              </p:ext>
            </p:extLst>
          </p:nvPr>
        </p:nvGraphicFramePr>
        <p:xfrm>
          <a:off x="2821886" y="1786597"/>
          <a:ext cx="7567820" cy="363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0" name="CS ChemDraw Drawing" r:id="rId3" imgW="6563612" imgH="2994373" progId="ChemDraw.Document.6.0">
                  <p:embed/>
                </p:oleObj>
              </mc:Choice>
              <mc:Fallback>
                <p:oleObj name="CS ChemDraw Drawing" r:id="rId3" imgW="6563612" imgH="2994373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886" y="1786597"/>
                        <a:ext cx="7567820" cy="3637913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8048-E5F7-4FB2-B2D8-D11A1AA0C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3230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83685-5F84-4F26-8C03-CBC8A2287480}"/>
              </a:ext>
            </a:extLst>
          </p:cNvPr>
          <p:cNvSpPr/>
          <p:nvPr/>
        </p:nvSpPr>
        <p:spPr>
          <a:xfrm>
            <a:off x="150056" y="320432"/>
            <a:ext cx="855784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-N,N dimethylaminophenyl)prop-2-ene-1-one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E74D7-AADB-4C00-B0FB-D33D1AC725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3447" y="892358"/>
            <a:ext cx="7825105" cy="507328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D077F24-4650-4899-8F06-A31E747F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B07F60-20B2-459B-8350-ECBCDEF6E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372075"/>
              </p:ext>
            </p:extLst>
          </p:nvPr>
        </p:nvGraphicFramePr>
        <p:xfrm>
          <a:off x="2475914" y="2574388"/>
          <a:ext cx="32766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9" name="CS ChemDraw Drawing" r:id="rId4" imgW="3283831" imgH="1432268" progId="ChemDraw.Document.6.0">
                  <p:embed/>
                </p:oleObj>
              </mc:Choice>
              <mc:Fallback>
                <p:oleObj name="CS ChemDraw Drawing" r:id="rId4" imgW="3283831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914" y="2574388"/>
                        <a:ext cx="3276600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35174-5C28-45D3-AE8D-7041857C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02796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060BE7-5112-41A7-B435-14DF6762FA2E}"/>
              </a:ext>
            </a:extLst>
          </p:cNvPr>
          <p:cNvSpPr/>
          <p:nvPr/>
        </p:nvSpPr>
        <p:spPr>
          <a:xfrm>
            <a:off x="75028" y="264161"/>
            <a:ext cx="633515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(E)-1-(furan-2-yl)-3-phenylprop-2-ene-1-one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7B559-7E3B-4CE8-AAED-69464ADFC4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0775" y="807402"/>
            <a:ext cx="7410450" cy="524319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E74EF0-C4DA-447A-873C-F3A6B229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38E7AEE-E63D-442D-8849-581B75264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623992"/>
              </p:ext>
            </p:extLst>
          </p:nvPr>
        </p:nvGraphicFramePr>
        <p:xfrm>
          <a:off x="2703444" y="2401949"/>
          <a:ext cx="2516671" cy="126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3" name="CS ChemDraw Drawing" r:id="rId4" imgW="2851115" imgH="1432268" progId="ChemDraw.Document.6.0">
                  <p:embed/>
                </p:oleObj>
              </mc:Choice>
              <mc:Fallback>
                <p:oleObj name="CS ChemDraw Drawing" r:id="rId4" imgW="2851115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444" y="2401949"/>
                        <a:ext cx="2516671" cy="12625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F8BA5-31C0-4074-B17E-D67B63BF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2075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3B36DF-BA8C-4F1B-B2AC-B3B97ED2F284}"/>
              </a:ext>
            </a:extLst>
          </p:cNvPr>
          <p:cNvSpPr/>
          <p:nvPr/>
        </p:nvSpPr>
        <p:spPr>
          <a:xfrm>
            <a:off x="150056" y="179755"/>
            <a:ext cx="720734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-chlorophenyl)prop-2-ene-1-one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74CD7-7AE4-4412-B617-BA690152D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3140" y="783272"/>
            <a:ext cx="7665720" cy="529145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006C20E-B42E-4BAA-BA56-CC3E7F60C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5773DE-D9D1-4D79-B182-27BA7CBC7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56640"/>
              </p:ext>
            </p:extLst>
          </p:nvPr>
        </p:nvGraphicFramePr>
        <p:xfrm>
          <a:off x="3502855" y="2110357"/>
          <a:ext cx="2593145" cy="1204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6" name="CS ChemDraw Drawing" r:id="rId4" imgW="3082725" imgH="1432268" progId="ChemDraw.Document.6.0">
                  <p:embed/>
                </p:oleObj>
              </mc:Choice>
              <mc:Fallback>
                <p:oleObj name="CS ChemDraw Drawing" r:id="rId4" imgW="3082725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855" y="2110357"/>
                        <a:ext cx="2593145" cy="12042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26B51-4498-4120-BC94-7C1013E6D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233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038924-6649-45CE-AD6A-03665FF54951}"/>
              </a:ext>
            </a:extLst>
          </p:cNvPr>
          <p:cNvSpPr/>
          <p:nvPr/>
        </p:nvSpPr>
        <p:spPr>
          <a:xfrm>
            <a:off x="0" y="220636"/>
            <a:ext cx="7376160" cy="40011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-fluorophenyl)prop-2-ene-1-one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BA7F1-6698-4380-83A1-72E9E59D4D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21560" y="748665"/>
            <a:ext cx="7548880" cy="523010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A2FA1B7-3705-410D-9FD8-F24E587F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C5C388-8B97-4160-8923-B5296C4D6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612439"/>
              </p:ext>
            </p:extLst>
          </p:nvPr>
        </p:nvGraphicFramePr>
        <p:xfrm>
          <a:off x="2869810" y="2250831"/>
          <a:ext cx="2828626" cy="133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9" name="CS ChemDraw Drawing" r:id="rId4" imgW="3046283" imgH="1432268" progId="ChemDraw.Document.6.0">
                  <p:embed/>
                </p:oleObj>
              </mc:Choice>
              <mc:Fallback>
                <p:oleObj name="CS ChemDraw Drawing" r:id="rId4" imgW="3046283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10" y="2250831"/>
                        <a:ext cx="2828626" cy="13300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C916A-E46F-4865-B584-720BB23C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959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DEC8-DCDA-4020-856E-7E557D3A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18117" cy="66118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CD34-06E8-4C82-A181-584D5B47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1917259"/>
            <a:ext cx="11029071" cy="4089646"/>
          </a:xfrm>
          <a:solidFill>
            <a:srgbClr val="92D050"/>
          </a:solidFill>
          <a:ln cmpd="thickThin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 HAMMETT EQUATION</a:t>
            </a:r>
            <a:endParaRPr lang="en-US" sz="3000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			log k/ k</a:t>
            </a:r>
            <a:r>
              <a:rPr lang="en-US" baseline="30000" dirty="0"/>
              <a:t>o</a:t>
            </a:r>
            <a:r>
              <a:rPr lang="en-US" dirty="0"/>
              <a:t> = </a:t>
            </a:r>
            <a:r>
              <a:rPr lang="en-US" i="1" dirty="0"/>
              <a:t>ρ</a:t>
            </a:r>
            <a:r>
              <a:rPr lang="en-US" dirty="0"/>
              <a:t>σ ;                  log K/ K</a:t>
            </a:r>
            <a:r>
              <a:rPr lang="en-US" baseline="30000" dirty="0"/>
              <a:t>o</a:t>
            </a:r>
            <a:r>
              <a:rPr lang="en-US" dirty="0"/>
              <a:t> = </a:t>
            </a:r>
            <a:r>
              <a:rPr lang="en-US" i="1" dirty="0"/>
              <a:t>ρ</a:t>
            </a:r>
            <a:r>
              <a:rPr lang="en-US" dirty="0"/>
              <a:t>σ </a:t>
            </a:r>
          </a:p>
          <a:p>
            <a:pPr marL="0" indent="0">
              <a:buNone/>
            </a:pPr>
            <a:r>
              <a:rPr lang="en-US" dirty="0"/>
              <a:t>k and K are the rate  and equilibrium constants for </a:t>
            </a:r>
            <a:r>
              <a:rPr lang="en-US" i="1" dirty="0"/>
              <a:t>meta- </a:t>
            </a:r>
            <a:r>
              <a:rPr lang="en-US" dirty="0"/>
              <a:t>or</a:t>
            </a:r>
            <a:r>
              <a:rPr lang="en-US" i="1" dirty="0"/>
              <a:t> para- </a:t>
            </a:r>
            <a:r>
              <a:rPr lang="en-US" dirty="0"/>
              <a:t>substituted benzene derivatives</a:t>
            </a:r>
          </a:p>
          <a:p>
            <a:pPr marL="0" indent="0">
              <a:buNone/>
            </a:pPr>
            <a:r>
              <a:rPr lang="en-US" dirty="0"/>
              <a:t>k</a:t>
            </a:r>
            <a:r>
              <a:rPr lang="en-US" baseline="30000" dirty="0"/>
              <a:t>o</a:t>
            </a:r>
            <a:r>
              <a:rPr lang="en-US" dirty="0"/>
              <a:t> and K</a:t>
            </a:r>
            <a:r>
              <a:rPr lang="en-US" baseline="30000" dirty="0"/>
              <a:t>o</a:t>
            </a:r>
            <a:r>
              <a:rPr lang="en-US" dirty="0"/>
              <a:t> are the rate constant and equilibrium constants for unsubstituted benzene derivatives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baseline="-25000" dirty="0"/>
              <a:t>  </a:t>
            </a:r>
            <a:r>
              <a:rPr lang="en-US" sz="2800" dirty="0"/>
              <a:t>σ</a:t>
            </a:r>
            <a:r>
              <a:rPr lang="en-US" dirty="0"/>
              <a:t> -  substituent constant measures  the polar effect relative to hydrogen as a substituent in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the meta- or para- position and is independent of the reaction.</a:t>
            </a:r>
          </a:p>
          <a:p>
            <a:pPr marL="0" indent="0">
              <a:buNone/>
            </a:pPr>
            <a:r>
              <a:rPr lang="en-US" sz="2400" i="1" dirty="0"/>
              <a:t>  ρ </a:t>
            </a:r>
            <a:r>
              <a:rPr lang="en-US" i="1" dirty="0"/>
              <a:t>–</a:t>
            </a:r>
            <a:r>
              <a:rPr lang="en-US" sz="2400" i="1" dirty="0"/>
              <a:t> </a:t>
            </a:r>
            <a:r>
              <a:rPr lang="en-US" dirty="0"/>
              <a:t>reaction constant and measures the susceptibility of the reaction to polar effects </a:t>
            </a:r>
          </a:p>
          <a:p>
            <a:pPr marL="0" indent="0">
              <a:buNone/>
            </a:pPr>
            <a:r>
              <a:rPr lang="en-US" dirty="0"/>
              <a:t>         depends on the nature of the reaction.</a:t>
            </a:r>
            <a:endParaRPr lang="en-US" sz="2400" dirty="0"/>
          </a:p>
          <a:p>
            <a:pPr marL="0" indent="0">
              <a:buNone/>
            </a:pPr>
            <a:endParaRPr lang="en-US" i="1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BE09-5A6A-47E8-991A-67B2DC4B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7198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BAC0F6-A7C9-410D-BFDB-D0D3852F6946}"/>
              </a:ext>
            </a:extLst>
          </p:cNvPr>
          <p:cNvSpPr/>
          <p:nvPr/>
        </p:nvSpPr>
        <p:spPr>
          <a:xfrm>
            <a:off x="192259" y="250093"/>
            <a:ext cx="76575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-methanoylphenyl)prop-2-ene-1-one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25591-EC20-4C50-9305-4F3FD2CC9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3811" y="798830"/>
            <a:ext cx="7204378" cy="52603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662E71E-F071-4635-A21E-A44C6B20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99C14B-21BF-4DEB-B557-B23FF60B6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71271"/>
              </p:ext>
            </p:extLst>
          </p:nvPr>
        </p:nvGraphicFramePr>
        <p:xfrm>
          <a:off x="2757267" y="1940981"/>
          <a:ext cx="2609863" cy="1151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3" name="CS ChemDraw Drawing" r:id="rId4" imgW="3244419" imgH="1432268" progId="ChemDraw.Document.6.0">
                  <p:embed/>
                </p:oleObj>
              </mc:Choice>
              <mc:Fallback>
                <p:oleObj name="CS ChemDraw Drawing" r:id="rId4" imgW="3244419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267" y="1940981"/>
                        <a:ext cx="2609863" cy="1151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21E70-00F9-4748-B60F-5A1ACA2D1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6006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115EC2-29C3-4779-BF0A-B7AC1FF25AFB}"/>
              </a:ext>
            </a:extLst>
          </p:cNvPr>
          <p:cNvSpPr/>
          <p:nvPr/>
        </p:nvSpPr>
        <p:spPr>
          <a:xfrm>
            <a:off x="0" y="208771"/>
            <a:ext cx="71932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spectral data of (E)-1-(furan-2-yl)-3-phenylprop-2-ene-1-ones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D8A3C1-426A-4FE2-A6C6-844BB9BD4A96}"/>
              </a:ext>
            </a:extLst>
          </p:cNvPr>
          <p:cNvSpPr/>
          <p:nvPr/>
        </p:nvSpPr>
        <p:spPr>
          <a:xfrm>
            <a:off x="743243" y="853836"/>
            <a:ext cx="10705513" cy="50988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-N,N dimethylaminophenyl)prop-2-ene-1-one                                                  </a:t>
            </a:r>
            <a:r>
              <a:rPr lang="en-US" b="1" dirty="0">
                <a:latin typeface="Times New Roman" panose="02020603050405020304" pitchFamily="18" charset="0"/>
              </a:rPr>
              <a:t>              δ</a:t>
            </a:r>
            <a:r>
              <a:rPr lang="en-US" sz="2000" b="1" dirty="0">
                <a:latin typeface="Times New Roman" panose="02020603050405020304" pitchFamily="18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3.043(s,6H), 6.562 (d,d,1H), 6.690 (d,2H),7.256 (d,1H),  7.262 (d,1H),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7.554 (d,2H),7.616 (m,1H),7.856                  (d,1H).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-methylphenyl)prop-2-ene-1-one:  </a:t>
            </a:r>
            <a:r>
              <a:rPr lang="en-US" b="1" dirty="0">
                <a:latin typeface="Times New Roman" panose="02020603050405020304" pitchFamily="18" charset="0"/>
              </a:rPr>
              <a:t> δ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7.233(dd,1H),  7.330(d,1H),  7.561(d,2H),  7.421(d,1H),  7.233(d,2H),  7.872(d,1H), 7.656(m,1H), 2.401(s,3H).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(E)-1-(Furan-2-yl)-3-phenylprop-2-ene-1-one:  </a:t>
            </a:r>
            <a:r>
              <a:rPr lang="en-US" b="1" dirty="0">
                <a:latin typeface="Times New Roman" panose="02020603050405020304" pitchFamily="18" charset="0"/>
              </a:rPr>
              <a:t> δ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6.600 (dd,1H),  7.336 (d,1H), 7.421(m.2H), 7.423 (d,1H), 7.456(d,1H), 7.655(m,2H),</a:t>
            </a:r>
            <a:r>
              <a:rPr lang="en-US" b="1" dirty="0">
                <a:latin typeface="Times New Roman" panose="02020603050405020304" pitchFamily="18" charset="0"/>
              </a:rPr>
              <a:t>7.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657(m,1H), 7.885(d,1H). 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-chlorophenyl)prop-2-ene-1-one:   </a:t>
            </a:r>
            <a:r>
              <a:rPr lang="en-US" b="1" dirty="0">
                <a:latin typeface="Times New Roman" panose="02020603050405020304" pitchFamily="18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6.606(d,d,1H),  7.339(d,1H),   7.394(d,2H),  7.425(d,1H), 7.584(d,2H), 7.584(d,2H), 7.658(m,1H), 7.822(d,1H).</a:t>
            </a:r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-fluorophenyl)prop-2-ene-1-one: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6.599 (dd,1H),  7.107(m,2H),  7.329(d,1H),  7.380(d,1H), 7.642(d,2H), 7.650(m,1H), 7.837(d,1H).</a:t>
            </a:r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(E)-1-(Furan-2-yl)-3-(4′ -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methanoylphenyl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)prop-2-ene-1-one: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6.633(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d,d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1H),  7.384(d,1H),  7.807(d,2H),  7.566(d,1H),  7.939(d,2H),  7.690(m,1H),  7.895(d,1H), 10.056(s,1H).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7A6F5-42BE-49CD-91F1-06D25BAA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2305" y="65006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967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BF3F3-E4D4-4949-B995-2959D92A0F4C}"/>
              </a:ext>
            </a:extLst>
          </p:cNvPr>
          <p:cNvSpPr/>
          <p:nvPr/>
        </p:nvSpPr>
        <p:spPr>
          <a:xfrm>
            <a:off x="0" y="292297"/>
            <a:ext cx="851564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-N,N dimethylaminophenyl)prop-2-ene-1-one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2CCB5-B256-4ADE-A38B-FA7AB4CCFA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6215" y="1010602"/>
            <a:ext cx="6719570" cy="48367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401DC3-D9F8-4043-AD18-5500ADF14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1684"/>
              </p:ext>
            </p:extLst>
          </p:nvPr>
        </p:nvGraphicFramePr>
        <p:xfrm>
          <a:off x="3277773" y="2276694"/>
          <a:ext cx="32766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41" name="CS ChemDraw Drawing" r:id="rId4" imgW="3283831" imgH="1432268" progId="ChemDraw.Document.6.0">
                  <p:embed/>
                </p:oleObj>
              </mc:Choice>
              <mc:Fallback>
                <p:oleObj name="CS ChemDraw Drawing" r:id="rId4" imgW="3283831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B07F60-20B2-459B-8350-ECBCDEF6E8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773" y="2276694"/>
                        <a:ext cx="3276600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B7457F-C0F7-49F7-BA67-F05F1BF3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01322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A59D7-C5C4-4632-AC43-C25200291746}"/>
              </a:ext>
            </a:extLst>
          </p:cNvPr>
          <p:cNvSpPr/>
          <p:nvPr/>
        </p:nvSpPr>
        <p:spPr>
          <a:xfrm>
            <a:off x="121919" y="207891"/>
            <a:ext cx="75309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-methylphenyl)prop-2-ene-1-one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D3CFC-66DC-4CF6-9681-A7064A4E39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61601" y="762635"/>
            <a:ext cx="7112635" cy="533273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663E747-99D9-4F63-9A7D-D5D352EC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8DB114-429A-44A0-B1C4-5FCA1F25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93086"/>
              </p:ext>
            </p:extLst>
          </p:nvPr>
        </p:nvGraphicFramePr>
        <p:xfrm>
          <a:off x="3027043" y="2000250"/>
          <a:ext cx="31908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64" name="CS ChemDraw Drawing" r:id="rId4" imgW="3200149" imgH="1432268" progId="ChemDraw.Document.6.0">
                  <p:embed/>
                </p:oleObj>
              </mc:Choice>
              <mc:Fallback>
                <p:oleObj name="CS ChemDraw Drawing" r:id="rId4" imgW="3200149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043" y="2000250"/>
                        <a:ext cx="31908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A6C3F-D515-475D-8459-AB705613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3646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9F293-E187-4074-A556-FE397C2F2A94}"/>
              </a:ext>
            </a:extLst>
          </p:cNvPr>
          <p:cNvSpPr/>
          <p:nvPr/>
        </p:nvSpPr>
        <p:spPr>
          <a:xfrm>
            <a:off x="178190" y="236026"/>
            <a:ext cx="630701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(E)-1-(furan-2-yl)-3-phenylprop-2-ene-1-one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9F3AE-6AE0-44CD-8F25-1A1E0ED414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9672" y="746125"/>
            <a:ext cx="7272655" cy="53657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8DDEB1-DE45-45BC-B747-942E95AEF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328623"/>
              </p:ext>
            </p:extLst>
          </p:nvPr>
        </p:nvGraphicFramePr>
        <p:xfrm>
          <a:off x="2869809" y="1842868"/>
          <a:ext cx="28479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6" name="CS ChemDraw Drawing" r:id="rId4" imgW="2851115" imgH="1432268" progId="ChemDraw.Document.6.0">
                  <p:embed/>
                </p:oleObj>
              </mc:Choice>
              <mc:Fallback>
                <p:oleObj name="CS ChemDraw Drawing" r:id="rId4" imgW="2851115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8E7AEE-E63D-442D-8849-581B75264C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9" y="1842868"/>
                        <a:ext cx="28479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C5242-B230-44E6-B012-5AC22054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00370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476579-62FF-40ED-B33A-3FAA0BA4741A}"/>
              </a:ext>
            </a:extLst>
          </p:cNvPr>
          <p:cNvSpPr/>
          <p:nvPr/>
        </p:nvSpPr>
        <p:spPr>
          <a:xfrm>
            <a:off x="150056" y="193823"/>
            <a:ext cx="747463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-chlorophenyl)prop-2-ene-1-one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6D00F-0094-49BC-AFA0-1856E8906A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7922" y="827087"/>
            <a:ext cx="7336155" cy="520382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B98077-239A-4CD2-AD4F-66AD94A88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736595"/>
              </p:ext>
            </p:extLst>
          </p:nvPr>
        </p:nvGraphicFramePr>
        <p:xfrm>
          <a:off x="2729132" y="2000249"/>
          <a:ext cx="30765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9" name="CS ChemDraw Drawing" r:id="rId4" imgW="3082725" imgH="1432268" progId="ChemDraw.Document.6.0">
                  <p:embed/>
                </p:oleObj>
              </mc:Choice>
              <mc:Fallback>
                <p:oleObj name="CS ChemDraw Drawing" r:id="rId4" imgW="3082725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5773DE-D9D1-4D79-B182-27BA7CBC7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2" y="2000249"/>
                        <a:ext cx="30765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92A27-9449-4AB0-8E8D-DDB15EECE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24539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715772-C059-4B3E-A225-5AC99B0D759F}"/>
              </a:ext>
            </a:extLst>
          </p:cNvPr>
          <p:cNvSpPr/>
          <p:nvPr/>
        </p:nvSpPr>
        <p:spPr>
          <a:xfrm>
            <a:off x="0" y="0"/>
            <a:ext cx="7530905" cy="707886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spectra of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-fluorophenyl)prop-2-ene-1-one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151A1-0CA0-46F7-BE57-0E0FA8ABAF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863600"/>
            <a:ext cx="7315200" cy="51308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D91A7C-BC52-4FEB-8CA7-6FA5CD04F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810722"/>
              </p:ext>
            </p:extLst>
          </p:nvPr>
        </p:nvGraphicFramePr>
        <p:xfrm>
          <a:off x="2672861" y="2264898"/>
          <a:ext cx="30384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32" name="CS ChemDraw Drawing" r:id="rId4" imgW="3046283" imgH="1432268" progId="ChemDraw.Document.6.0">
                  <p:embed/>
                </p:oleObj>
              </mc:Choice>
              <mc:Fallback>
                <p:oleObj name="CS ChemDraw Drawing" r:id="rId4" imgW="3046283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C5C388-8B97-4160-8923-B5296C4D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861" y="2264898"/>
                        <a:ext cx="30384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ECD9B-8BEE-49A0-B520-5FECF3D50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48993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586A3-C710-429F-AE77-2682A3B5EC54}"/>
              </a:ext>
            </a:extLst>
          </p:cNvPr>
          <p:cNvSpPr/>
          <p:nvPr/>
        </p:nvSpPr>
        <p:spPr>
          <a:xfrm>
            <a:off x="121920" y="137552"/>
            <a:ext cx="775598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methanoylphenyl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C050B-6686-47E8-A87C-53BB9BA1A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3012" y="875030"/>
            <a:ext cx="7165975" cy="510794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C56BB96-B4C2-4D3A-92A1-D7026B974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950940"/>
              </p:ext>
            </p:extLst>
          </p:nvPr>
        </p:nvGraphicFramePr>
        <p:xfrm>
          <a:off x="2855740" y="2154633"/>
          <a:ext cx="2888566" cy="127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5" name="CS ChemDraw Drawing" r:id="rId4" imgW="3244419" imgH="1432268" progId="ChemDraw.Document.6.0">
                  <p:embed/>
                </p:oleObj>
              </mc:Choice>
              <mc:Fallback>
                <p:oleObj name="CS ChemDraw Drawing" r:id="rId4" imgW="3244419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599C14B-21BF-4DEB-B557-B23FF60B67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740" y="2154633"/>
                        <a:ext cx="2888566" cy="1274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405EF-7633-4A19-95BF-D2C7E347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30853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10DC6-F9DE-478F-8D44-959240F625CD}"/>
              </a:ext>
            </a:extLst>
          </p:cNvPr>
          <p:cNvSpPr/>
          <p:nvPr/>
        </p:nvSpPr>
        <p:spPr>
          <a:xfrm>
            <a:off x="0" y="0"/>
            <a:ext cx="829056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spectral data of 4’-substituted (E)-1-(furan-2-yl)-3-phenylprop-2-ene-1-ones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0A9D4-1D8F-4886-9EC8-1B552CCA238E}"/>
              </a:ext>
            </a:extLst>
          </p:cNvPr>
          <p:cNvSpPr/>
          <p:nvPr/>
        </p:nvSpPr>
        <p:spPr>
          <a:xfrm>
            <a:off x="1380775" y="549087"/>
            <a:ext cx="9430450" cy="51911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1.    (E)-1-(Furan-2-yl)-3-(4</a:t>
            </a:r>
            <a:r>
              <a:rPr lang="en-US" sz="1400" b="1" dirty="0">
                <a:latin typeface="Times New Roman" panose="02020603050405020304" pitchFamily="18" charset="0"/>
              </a:rPr>
              <a:t>′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-N, N dimethylaminophenyl) prop-2-ene-1-one 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</a:t>
            </a:r>
            <a:r>
              <a:rPr lang="en-US" sz="1400" b="1" dirty="0">
                <a:latin typeface="Times New Roman" panose="02020603050405020304" pitchFamily="18" charset="0"/>
              </a:rPr>
              <a:t>δ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</a:t>
            </a:r>
            <a:r>
              <a:rPr lang="en-US" sz="1400" dirty="0">
                <a:latin typeface="Times New Roman" panose="02020603050405020304" pitchFamily="18" charset="0"/>
                <a:cs typeface="Latha" panose="020B0604020202020204" pitchFamily="34" charset="0"/>
              </a:rPr>
              <a:t>111.82, 112.28, 115.94, 116.38, 122.54, 130.53, 144.86, 145.86, 152.10, 154.26, 178.29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2.    (E)-1-(Furan-2-yl)-3-(4</a:t>
            </a:r>
            <a:r>
              <a:rPr lang="en-US" sz="1400" b="1" dirty="0">
                <a:latin typeface="Times New Roman" panose="02020603050405020304" pitchFamily="18" charset="0"/>
              </a:rPr>
              <a:t>′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-methylphenyl) prop-2-ene-1-one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</a:rPr>
              <a:t>       δ   </a:t>
            </a:r>
            <a:r>
              <a:rPr lang="en-US" sz="1400" dirty="0">
                <a:latin typeface="Times New Roman" panose="02020603050405020304" pitchFamily="18" charset="0"/>
              </a:rPr>
              <a:t> 12.20, 117.01, 119.89, 128.28, 129.41, 131.74, 140.89, 143.80, 146.10, 153.52,</a:t>
            </a:r>
            <a:r>
              <a:rPr lang="en-US" sz="1400" b="1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</a:rPr>
              <a:t>177.88. </a:t>
            </a:r>
            <a:r>
              <a:rPr lang="en-US" sz="1400" b="1" dirty="0">
                <a:latin typeface="Times New Roman" panose="02020603050405020304" pitchFamily="18" charset="0"/>
              </a:rPr>
              <a:t> </a:t>
            </a:r>
            <a:endParaRPr lang="en-US" sz="1400" dirty="0"/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3.     (E)-1-(Furan-2-yl)-3-phenylprop-2-ene-1-one     </a:t>
            </a:r>
            <a:endParaRPr lang="en-US" sz="1400" dirty="0">
              <a:cs typeface="Latha" panose="020B0604020202020204" pitchFamily="34" charset="0"/>
            </a:endParaRPr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        </a:t>
            </a:r>
            <a:r>
              <a:rPr lang="en-US" sz="1400" b="1" dirty="0">
                <a:latin typeface="Times New Roman" panose="02020603050405020304" pitchFamily="18" charset="0"/>
              </a:rPr>
              <a:t>δ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</a:t>
            </a:r>
            <a:r>
              <a:rPr lang="en-US" sz="1400" dirty="0">
                <a:latin typeface="Times New Roman" panose="02020603050405020304" pitchFamily="18" charset="0"/>
                <a:cs typeface="Latha" panose="020B0604020202020204" pitchFamily="34" charset="0"/>
              </a:rPr>
              <a:t>112.56, 117.52, 121.20, 128.54, 128.96, 130.62, 134.75, 144.00, 146.53, 153.73,178.03</a:t>
            </a:r>
            <a:endParaRPr lang="en-US" sz="1400" dirty="0"/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4</a:t>
            </a:r>
            <a:r>
              <a:rPr lang="en-US" sz="1400" dirty="0">
                <a:latin typeface="Times New Roman" panose="02020603050405020304" pitchFamily="18" charset="0"/>
                <a:cs typeface="Latha" panose="020B0604020202020204" pitchFamily="34" charset="0"/>
              </a:rPr>
              <a:t>.     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sz="1400" b="1" dirty="0">
                <a:latin typeface="Times New Roman" panose="02020603050405020304" pitchFamily="18" charset="0"/>
              </a:rPr>
              <a:t>′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-chlorophenyl) prop-2-ene-1-one </a:t>
            </a:r>
            <a:endParaRPr lang="en-US" sz="1400" dirty="0">
              <a:cs typeface="Latha" panose="020B0604020202020204" pitchFamily="34" charset="0"/>
            </a:endParaRPr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        </a:t>
            </a:r>
            <a:r>
              <a:rPr lang="en-US" sz="1400" b="1" dirty="0">
                <a:latin typeface="Times New Roman" panose="02020603050405020304" pitchFamily="18" charset="0"/>
              </a:rPr>
              <a:t>δ   </a:t>
            </a:r>
            <a:r>
              <a:rPr lang="en-US" sz="1400" dirty="0">
                <a:latin typeface="Times New Roman" panose="02020603050405020304" pitchFamily="18" charset="0"/>
              </a:rPr>
              <a:t>112.65, 117.65, 121.63, 129.25, 129.67, 133.26, 136.52, 142.48, 146.61, 153.64,177.76</a:t>
            </a:r>
            <a:endParaRPr lang="en-US" sz="1400" dirty="0"/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5.     (E)-1-(Furan-2-yl)-3-(4′ -fluorophenyl) prop-2-ene-1-one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              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δ 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112.60, 116.02, 116.24, 117.49, 120.93, 130.40, 130.44, 142.66, 146.52, 153.70, 177.85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indent="457200" algn="just">
              <a:spcAft>
                <a:spcPts val="800"/>
              </a:spcAft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 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(E)-1-(Furan-2-yl)-3-(4′-methanoylphenyl) prop-2-ene-1-one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286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δ 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112.50,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117.77,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123.68, 128.63, 129.90, 137.03, 140.13, 141.75, 146.58, 153.23, 177.17.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3F6A6-72A2-492F-AECC-113EA416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4212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C03A-7899-48F1-ACEF-032CAB5E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25291" cy="506437"/>
          </a:xfrm>
          <a:gradFill flip="none" rotWithShape="1">
            <a:gsLst>
              <a:gs pos="0">
                <a:srgbClr val="92D050"/>
              </a:gs>
              <a:gs pos="100000">
                <a:srgbClr val="92D05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3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AEEC-9D0A-440E-AD80-39B8BF26DD1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2400" b="1" dirty="0"/>
              <a:t>Substituent effects on the </a:t>
            </a:r>
            <a:r>
              <a:rPr lang="en-US" sz="2400" b="1" baseline="30000" dirty="0"/>
              <a:t>1</a:t>
            </a:r>
            <a:r>
              <a:rPr lang="en-US" sz="2400" b="1" dirty="0"/>
              <a:t>H and </a:t>
            </a:r>
            <a:r>
              <a:rPr lang="en-US" sz="2400" b="1" baseline="30000" dirty="0"/>
              <a:t>13</a:t>
            </a:r>
            <a:r>
              <a:rPr lang="en-US" sz="2400" b="1" dirty="0"/>
              <a:t>C NMR chemical shifts on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4′-substituted 5-benzylidenebarbituric acids.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205F4-D9EF-48BB-93BE-1EFEE4806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99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3F53-B523-4170-A03F-854447EB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54087" cy="494193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E43F-74FE-4383-BD8F-ED381128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904" y="1985046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DUAL SUBSTITUENT PARAMETER TREATMENT  (TAFT’S DSP)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30000" dirty="0"/>
              <a:t>o</a:t>
            </a:r>
            <a:r>
              <a:rPr lang="en-US" sz="2400" dirty="0"/>
              <a:t>) = </a:t>
            </a:r>
            <a:r>
              <a:rPr lang="en-US" sz="2400" i="1" dirty="0"/>
              <a:t>ρ</a:t>
            </a:r>
            <a:r>
              <a:rPr lang="en-US" sz="2400" i="1" baseline="-25000" dirty="0"/>
              <a:t>I</a:t>
            </a:r>
            <a:r>
              <a:rPr lang="en-US" sz="2400" dirty="0"/>
              <a:t> σ</a:t>
            </a:r>
            <a:r>
              <a:rPr lang="en-US" sz="2400" baseline="-25000" dirty="0"/>
              <a:t>I</a:t>
            </a:r>
            <a:r>
              <a:rPr lang="en-US" sz="2400" dirty="0"/>
              <a:t>  +  </a:t>
            </a:r>
            <a:r>
              <a:rPr lang="en-US" sz="2400" i="1" dirty="0" err="1"/>
              <a:t>ρ</a:t>
            </a:r>
            <a:r>
              <a:rPr lang="en-US" sz="2400" i="1" baseline="-25000" dirty="0" err="1"/>
              <a:t>R</a:t>
            </a:r>
            <a:r>
              <a:rPr lang="en-US" sz="2400" dirty="0"/>
              <a:t> σ</a:t>
            </a:r>
            <a:r>
              <a:rPr lang="en-US" sz="2400" baseline="-25000" dirty="0"/>
              <a:t>R</a:t>
            </a:r>
          </a:p>
          <a:p>
            <a:pPr marL="0" indent="0">
              <a:buNone/>
            </a:pPr>
            <a:r>
              <a:rPr lang="en-US" sz="2400" dirty="0"/>
              <a:t>                             </a:t>
            </a:r>
            <a:r>
              <a:rPr lang="en-US" sz="2400" dirty="0" err="1"/>
              <a:t>σ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Inductive substituent constant</a:t>
            </a:r>
          </a:p>
          <a:p>
            <a:pPr marL="0" indent="0">
              <a:buNone/>
            </a:pPr>
            <a:r>
              <a:rPr lang="en-US" sz="2800" baseline="-25000" dirty="0"/>
              <a:t>                                      </a:t>
            </a:r>
            <a:r>
              <a:rPr lang="en-US" sz="2400" dirty="0"/>
              <a:t>σ</a:t>
            </a:r>
            <a:r>
              <a:rPr lang="en-US" sz="2400" baseline="-25000" dirty="0"/>
              <a:t>R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Resonance substituent constant</a:t>
            </a:r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5F7C5-23B5-430E-A772-F2DE00107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0069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B3E-5455-4F6F-B434-53CD8C6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" y="0"/>
            <a:ext cx="268432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F67E-95FA-4D32-B3E7-C2FB08FA3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731520"/>
            <a:ext cx="9603275" cy="4734825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aseline="30000" dirty="0"/>
              <a:t>1</a:t>
            </a:r>
            <a:r>
              <a:rPr lang="en-US" dirty="0"/>
              <a:t>H NMR chemical shifts(ppm) of 4′-substituted 5-benzylidenebarbituric acids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08EB7-AB4D-4191-8B11-32B71CE0C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62853DB-82E1-4313-BDB9-9D50A2FF2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22693"/>
              </p:ext>
            </p:extLst>
          </p:nvPr>
        </p:nvGraphicFramePr>
        <p:xfrm>
          <a:off x="2049290" y="2175007"/>
          <a:ext cx="30480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73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290" y="2175007"/>
                        <a:ext cx="3048000" cy="184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689C5D-B09C-490D-A09F-1A2AFE9B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833638"/>
              </p:ext>
            </p:extLst>
          </p:nvPr>
        </p:nvGraphicFramePr>
        <p:xfrm>
          <a:off x="6096000" y="1511121"/>
          <a:ext cx="4012844" cy="3605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4107">
                  <a:extLst>
                    <a:ext uri="{9D8B030D-6E8A-4147-A177-3AD203B41FA5}">
                      <a16:colId xmlns:a16="http://schemas.microsoft.com/office/drawing/2014/main" val="3453595301"/>
                    </a:ext>
                  </a:extLst>
                </a:gridCol>
                <a:gridCol w="1119117">
                  <a:extLst>
                    <a:ext uri="{9D8B030D-6E8A-4147-A177-3AD203B41FA5}">
                      <a16:colId xmlns:a16="http://schemas.microsoft.com/office/drawing/2014/main" val="1187614967"/>
                    </a:ext>
                  </a:extLst>
                </a:gridCol>
                <a:gridCol w="640002">
                  <a:extLst>
                    <a:ext uri="{9D8B030D-6E8A-4147-A177-3AD203B41FA5}">
                      <a16:colId xmlns:a16="http://schemas.microsoft.com/office/drawing/2014/main" val="3686722731"/>
                    </a:ext>
                  </a:extLst>
                </a:gridCol>
                <a:gridCol w="580806">
                  <a:extLst>
                    <a:ext uri="{9D8B030D-6E8A-4147-A177-3AD203B41FA5}">
                      <a16:colId xmlns:a16="http://schemas.microsoft.com/office/drawing/2014/main" val="2950133580"/>
                    </a:ext>
                  </a:extLst>
                </a:gridCol>
                <a:gridCol w="528006">
                  <a:extLst>
                    <a:ext uri="{9D8B030D-6E8A-4147-A177-3AD203B41FA5}">
                      <a16:colId xmlns:a16="http://schemas.microsoft.com/office/drawing/2014/main" val="2899666509"/>
                    </a:ext>
                  </a:extLst>
                </a:gridCol>
                <a:gridCol w="580806">
                  <a:extLst>
                    <a:ext uri="{9D8B030D-6E8A-4147-A177-3AD203B41FA5}">
                      <a16:colId xmlns:a16="http://schemas.microsoft.com/office/drawing/2014/main" val="3184930168"/>
                    </a:ext>
                  </a:extLst>
                </a:gridCol>
              </a:tblGrid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S.No.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Substituent,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-X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3′5′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999991201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0653068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-OCH</a:t>
                      </a:r>
                      <a:r>
                        <a:rPr lang="en-US" sz="1300" baseline="-25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11.175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8.252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7.065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63763538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14236759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-OH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11.117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6.878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798126750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26234767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-CH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8.255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7.304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15784902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34975087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-H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11.238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11.397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7.485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971761735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277241280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-Cl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11.425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7.518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709257641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329268015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-Br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11.272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11.421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7.670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534848128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159232882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-NO</a:t>
                      </a:r>
                      <a:r>
                        <a:rPr lang="en-US" sz="1300" baseline="-250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11.504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8.324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8.245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469396104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F1CA5-3457-42C9-AF8A-D4108BAA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34629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88510-C525-49B2-9ECD-138FB1A24B60}"/>
              </a:ext>
            </a:extLst>
          </p:cNvPr>
          <p:cNvSpPr/>
          <p:nvPr/>
        </p:nvSpPr>
        <p:spPr>
          <a:xfrm>
            <a:off x="923779" y="180886"/>
            <a:ext cx="10344442" cy="72943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– Chemical shift with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F36B53-3CB9-432E-8878-CBA3A2B88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91158"/>
              </p:ext>
            </p:extLst>
          </p:nvPr>
        </p:nvGraphicFramePr>
        <p:xfrm>
          <a:off x="2113723" y="1181687"/>
          <a:ext cx="7219666" cy="4863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805">
                  <a:extLst>
                    <a:ext uri="{9D8B030D-6E8A-4147-A177-3AD203B41FA5}">
                      <a16:colId xmlns:a16="http://schemas.microsoft.com/office/drawing/2014/main" val="280601261"/>
                    </a:ext>
                  </a:extLst>
                </a:gridCol>
                <a:gridCol w="1003742">
                  <a:extLst>
                    <a:ext uri="{9D8B030D-6E8A-4147-A177-3AD203B41FA5}">
                      <a16:colId xmlns:a16="http://schemas.microsoft.com/office/drawing/2014/main" val="3458913665"/>
                    </a:ext>
                  </a:extLst>
                </a:gridCol>
                <a:gridCol w="1066475">
                  <a:extLst>
                    <a:ext uri="{9D8B030D-6E8A-4147-A177-3AD203B41FA5}">
                      <a16:colId xmlns:a16="http://schemas.microsoft.com/office/drawing/2014/main" val="3341376784"/>
                    </a:ext>
                  </a:extLst>
                </a:gridCol>
                <a:gridCol w="774571">
                  <a:extLst>
                    <a:ext uri="{9D8B030D-6E8A-4147-A177-3AD203B41FA5}">
                      <a16:colId xmlns:a16="http://schemas.microsoft.com/office/drawing/2014/main" val="1197484935"/>
                    </a:ext>
                  </a:extLst>
                </a:gridCol>
                <a:gridCol w="637422">
                  <a:extLst>
                    <a:ext uri="{9D8B030D-6E8A-4147-A177-3AD203B41FA5}">
                      <a16:colId xmlns:a16="http://schemas.microsoft.com/office/drawing/2014/main" val="3943549698"/>
                    </a:ext>
                  </a:extLst>
                </a:gridCol>
                <a:gridCol w="543683">
                  <a:extLst>
                    <a:ext uri="{9D8B030D-6E8A-4147-A177-3AD203B41FA5}">
                      <a16:colId xmlns:a16="http://schemas.microsoft.com/office/drawing/2014/main" val="105898257"/>
                    </a:ext>
                  </a:extLst>
                </a:gridCol>
                <a:gridCol w="693664">
                  <a:extLst>
                    <a:ext uri="{9D8B030D-6E8A-4147-A177-3AD203B41FA5}">
                      <a16:colId xmlns:a16="http://schemas.microsoft.com/office/drawing/2014/main" val="3480709334"/>
                    </a:ext>
                  </a:extLst>
                </a:gridCol>
                <a:gridCol w="914790">
                  <a:extLst>
                    <a:ext uri="{9D8B030D-6E8A-4147-A177-3AD203B41FA5}">
                      <a16:colId xmlns:a16="http://schemas.microsoft.com/office/drawing/2014/main" val="2481134053"/>
                    </a:ext>
                  </a:extLst>
                </a:gridCol>
                <a:gridCol w="832514">
                  <a:extLst>
                    <a:ext uri="{9D8B030D-6E8A-4147-A177-3AD203B41FA5}">
                      <a16:colId xmlns:a16="http://schemas.microsoft.com/office/drawing/2014/main" val="2196556528"/>
                    </a:ext>
                  </a:extLst>
                </a:gridCol>
              </a:tblGrid>
              <a:tr h="382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S.No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Protons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ρ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log </a:t>
                      </a:r>
                      <a:r>
                        <a:rPr lang="en-US" sz="1400" dirty="0" err="1">
                          <a:effectLst/>
                        </a:rPr>
                        <a:t>δ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2262248197"/>
                  </a:ext>
                </a:extLst>
              </a:tr>
              <a:tr h="359763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</a:t>
                      </a:r>
                      <a:r>
                        <a:rPr lang="en-US" sz="1100" baseline="-250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0.007±0.001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0.940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38.04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1.050±0.001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870298189"/>
                  </a:ext>
                </a:extLst>
              </a:tr>
              <a:tr h="253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0.005±0.001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27.35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1.050±0.001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519708007"/>
                  </a:ext>
                </a:extLst>
              </a:tr>
              <a:tr h="3556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99.39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986802812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16.67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383708255"/>
                  </a:ext>
                </a:extLst>
              </a:tr>
              <a:tr h="253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0.003±0.001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39.58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839313103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054683282"/>
                  </a:ext>
                </a:extLst>
              </a:tr>
              <a:tr h="1925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100686979"/>
                  </a:ext>
                </a:extLst>
              </a:tr>
              <a:tr h="38329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</a:t>
                      </a:r>
                      <a:r>
                        <a:rPr lang="en-US" sz="1100" baseline="-25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0.008±0.001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0.948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44.25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 1.055±0.001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290032019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21.26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95883791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245.58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4176337175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22.20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4108252277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62.96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985691820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18.44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38015260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2E3CA0-607C-4A63-A500-190AEF1D1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29540" y="8868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76781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95E6F2-01B6-484C-BC87-C4F36D643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26421"/>
              </p:ext>
            </p:extLst>
          </p:nvPr>
        </p:nvGraphicFramePr>
        <p:xfrm>
          <a:off x="2419757" y="1049089"/>
          <a:ext cx="6648490" cy="3577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436">
                  <a:extLst>
                    <a:ext uri="{9D8B030D-6E8A-4147-A177-3AD203B41FA5}">
                      <a16:colId xmlns:a16="http://schemas.microsoft.com/office/drawing/2014/main" val="3815977866"/>
                    </a:ext>
                  </a:extLst>
                </a:gridCol>
                <a:gridCol w="893915">
                  <a:extLst>
                    <a:ext uri="{9D8B030D-6E8A-4147-A177-3AD203B41FA5}">
                      <a16:colId xmlns:a16="http://schemas.microsoft.com/office/drawing/2014/main" val="3707126757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895680483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908178580"/>
                    </a:ext>
                  </a:extLst>
                </a:gridCol>
                <a:gridCol w="558696">
                  <a:extLst>
                    <a:ext uri="{9D8B030D-6E8A-4147-A177-3AD203B41FA5}">
                      <a16:colId xmlns:a16="http://schemas.microsoft.com/office/drawing/2014/main" val="4250077746"/>
                    </a:ext>
                  </a:extLst>
                </a:gridCol>
                <a:gridCol w="558696">
                  <a:extLst>
                    <a:ext uri="{9D8B030D-6E8A-4147-A177-3AD203B41FA5}">
                      <a16:colId xmlns:a16="http://schemas.microsoft.com/office/drawing/2014/main" val="4179935870"/>
                    </a:ext>
                  </a:extLst>
                </a:gridCol>
                <a:gridCol w="743345">
                  <a:extLst>
                    <a:ext uri="{9D8B030D-6E8A-4147-A177-3AD203B41FA5}">
                      <a16:colId xmlns:a16="http://schemas.microsoft.com/office/drawing/2014/main" val="1119076288"/>
                    </a:ext>
                  </a:extLst>
                </a:gridCol>
                <a:gridCol w="1044485">
                  <a:extLst>
                    <a:ext uri="{9D8B030D-6E8A-4147-A177-3AD203B41FA5}">
                      <a16:colId xmlns:a16="http://schemas.microsoft.com/office/drawing/2014/main" val="1315104344"/>
                    </a:ext>
                  </a:extLst>
                </a:gridCol>
                <a:gridCol w="279349">
                  <a:extLst>
                    <a:ext uri="{9D8B030D-6E8A-4147-A177-3AD203B41FA5}">
                      <a16:colId xmlns:a16="http://schemas.microsoft.com/office/drawing/2014/main" val="3007146675"/>
                    </a:ext>
                  </a:extLst>
                </a:gridCol>
              </a:tblGrid>
              <a:tr h="4644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S.No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Protons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i="1" dirty="0">
                          <a:effectLst/>
                        </a:rPr>
                        <a:t>ρ</a:t>
                      </a:r>
                      <a:endParaRPr lang="en-US" sz="14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log </a:t>
                      </a:r>
                      <a:r>
                        <a:rPr lang="en-US" sz="1400" dirty="0" err="1">
                          <a:effectLst/>
                        </a:rPr>
                        <a:t>δ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2465266988"/>
                  </a:ext>
                </a:extLst>
              </a:tr>
              <a:tr h="2338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538205111"/>
                  </a:ext>
                </a:extLst>
              </a:tr>
              <a:tr h="31166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</a:t>
                      </a:r>
                      <a:r>
                        <a:rPr lang="en-US" sz="1200" baseline="-250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0.003±0.002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0.658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0.917±0.001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742861334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0.003±0.002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1.74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0.916±0.001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236929506"/>
                  </a:ext>
                </a:extLst>
              </a:tr>
              <a:tr h="3021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0.679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4.27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0.917±0.001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81855596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0.535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2.01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253830132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0.746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257475671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0.650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3.66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558671336"/>
                  </a:ext>
                </a:extLst>
              </a:tr>
              <a:tr h="233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2141113802"/>
                  </a:ext>
                </a:extLst>
              </a:tr>
              <a:tr h="266068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</a:t>
                      </a:r>
                      <a:r>
                        <a:rPr lang="en-US" sz="1200" baseline="-25000" dirty="0">
                          <a:effectLst/>
                        </a:rPr>
                        <a:t>3’5’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0.057±0.016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0.838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11.81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0.865±0.006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674917192"/>
                  </a:ext>
                </a:extLst>
              </a:tr>
              <a:tr h="323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O</a:t>
                      </a:r>
                      <a:r>
                        <a:rPr lang="en-US" sz="1200" baseline="30000">
                          <a:effectLst/>
                        </a:rPr>
                        <a:t>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0.052±0.007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56.20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0.864±0.003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13989732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E</a:t>
                      </a:r>
                      <a:r>
                        <a:rPr lang="en-US" sz="1200" baseline="-250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-0.041±0.012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0.831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11.16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0.876±0.006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3847998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2056C8-E672-4398-8285-F1137237D5C5}"/>
              </a:ext>
            </a:extLst>
          </p:cNvPr>
          <p:cNvSpPr/>
          <p:nvPr/>
        </p:nvSpPr>
        <p:spPr>
          <a:xfrm>
            <a:off x="2419757" y="4617569"/>
            <a:ext cx="2919389" cy="291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A9F73-A090-4C71-8BE4-552824D7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08919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50E10F-ADD9-4262-8746-BFECFFBC0013}"/>
              </a:ext>
            </a:extLst>
          </p:cNvPr>
          <p:cNvSpPr/>
          <p:nvPr/>
        </p:nvSpPr>
        <p:spPr>
          <a:xfrm>
            <a:off x="2572796" y="132645"/>
            <a:ext cx="6145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H-chemical shift with dual parameter equation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0A20-D547-46FE-BBC4-0E7FB7B65A8C}"/>
              </a:ext>
            </a:extLst>
          </p:cNvPr>
          <p:cNvSpPr/>
          <p:nvPr/>
        </p:nvSpPr>
        <p:spPr>
          <a:xfrm>
            <a:off x="2812856" y="5482986"/>
            <a:ext cx="6096000" cy="10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525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BE3E5-2B45-4C62-B1A7-FCEC5506A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573645"/>
              </p:ext>
            </p:extLst>
          </p:nvPr>
        </p:nvGraphicFramePr>
        <p:xfrm>
          <a:off x="1889432" y="1023582"/>
          <a:ext cx="7159033" cy="3859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675">
                  <a:extLst>
                    <a:ext uri="{9D8B030D-6E8A-4147-A177-3AD203B41FA5}">
                      <a16:colId xmlns:a16="http://schemas.microsoft.com/office/drawing/2014/main" val="3789333420"/>
                    </a:ext>
                  </a:extLst>
                </a:gridCol>
                <a:gridCol w="650822">
                  <a:extLst>
                    <a:ext uri="{9D8B030D-6E8A-4147-A177-3AD203B41FA5}">
                      <a16:colId xmlns:a16="http://schemas.microsoft.com/office/drawing/2014/main" val="1283266444"/>
                    </a:ext>
                  </a:extLst>
                </a:gridCol>
                <a:gridCol w="585412">
                  <a:extLst>
                    <a:ext uri="{9D8B030D-6E8A-4147-A177-3AD203B41FA5}">
                      <a16:colId xmlns:a16="http://schemas.microsoft.com/office/drawing/2014/main" val="858917686"/>
                    </a:ext>
                  </a:extLst>
                </a:gridCol>
                <a:gridCol w="1059629">
                  <a:extLst>
                    <a:ext uri="{9D8B030D-6E8A-4147-A177-3AD203B41FA5}">
                      <a16:colId xmlns:a16="http://schemas.microsoft.com/office/drawing/2014/main" val="90853473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3696816698"/>
                    </a:ext>
                  </a:extLst>
                </a:gridCol>
                <a:gridCol w="470946">
                  <a:extLst>
                    <a:ext uri="{9D8B030D-6E8A-4147-A177-3AD203B41FA5}">
                      <a16:colId xmlns:a16="http://schemas.microsoft.com/office/drawing/2014/main" val="2517528935"/>
                    </a:ext>
                  </a:extLst>
                </a:gridCol>
                <a:gridCol w="529814">
                  <a:extLst>
                    <a:ext uri="{9D8B030D-6E8A-4147-A177-3AD203B41FA5}">
                      <a16:colId xmlns:a16="http://schemas.microsoft.com/office/drawing/2014/main" val="4086612219"/>
                    </a:ext>
                  </a:extLst>
                </a:gridCol>
                <a:gridCol w="588682">
                  <a:extLst>
                    <a:ext uri="{9D8B030D-6E8A-4147-A177-3AD203B41FA5}">
                      <a16:colId xmlns:a16="http://schemas.microsoft.com/office/drawing/2014/main" val="1962567845"/>
                    </a:ext>
                  </a:extLst>
                </a:gridCol>
                <a:gridCol w="878445">
                  <a:extLst>
                    <a:ext uri="{9D8B030D-6E8A-4147-A177-3AD203B41FA5}">
                      <a16:colId xmlns:a16="http://schemas.microsoft.com/office/drawing/2014/main" val="2246532046"/>
                    </a:ext>
                  </a:extLst>
                </a:gridCol>
                <a:gridCol w="221083">
                  <a:extLst>
                    <a:ext uri="{9D8B030D-6E8A-4147-A177-3AD203B41FA5}">
                      <a16:colId xmlns:a16="http://schemas.microsoft.com/office/drawing/2014/main" val="2899792385"/>
                    </a:ext>
                  </a:extLst>
                </a:gridCol>
                <a:gridCol w="705765">
                  <a:extLst>
                    <a:ext uri="{9D8B030D-6E8A-4147-A177-3AD203B41FA5}">
                      <a16:colId xmlns:a16="http://schemas.microsoft.com/office/drawing/2014/main" val="1452799479"/>
                    </a:ext>
                  </a:extLst>
                </a:gridCol>
              </a:tblGrid>
              <a:tr h="439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Protons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i="0" baseline="-25000" dirty="0" err="1">
                          <a:effectLst/>
                        </a:rPr>
                        <a:t>I</a:t>
                      </a:r>
                      <a:endParaRPr lang="en-US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i="0" baseline="-25000" dirty="0" err="1">
                          <a:effectLst/>
                        </a:rPr>
                        <a:t>R</a:t>
                      </a:r>
                      <a:endParaRPr lang="en-US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δ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λ=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r>
                        <a:rPr lang="en-US" sz="1600" baseline="-25000">
                          <a:effectLst/>
                        </a:rPr>
                        <a:t>/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937808"/>
                  </a:ext>
                </a:extLst>
              </a:tr>
              <a:tr h="358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7513497"/>
                  </a:ext>
                </a:extLst>
              </a:tr>
              <a:tr h="3699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452880"/>
                  </a:ext>
                </a:extLst>
              </a:tr>
              <a:tr h="3699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1.050±0.003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1144817"/>
                  </a:ext>
                </a:extLst>
              </a:tr>
              <a:tr h="35878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4457584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5019484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4627752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0.005±0.003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352447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6870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1487993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1959088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624646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27653-9A92-4063-B63B-F8D39B29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67539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52FA1D-9366-4D94-AD89-E7E5D02F0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50108"/>
              </p:ext>
            </p:extLst>
          </p:nvPr>
        </p:nvGraphicFramePr>
        <p:xfrm>
          <a:off x="1943323" y="1053597"/>
          <a:ext cx="7392538" cy="3434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929">
                  <a:extLst>
                    <a:ext uri="{9D8B030D-6E8A-4147-A177-3AD203B41FA5}">
                      <a16:colId xmlns:a16="http://schemas.microsoft.com/office/drawing/2014/main" val="1440729032"/>
                    </a:ext>
                  </a:extLst>
                </a:gridCol>
                <a:gridCol w="672049">
                  <a:extLst>
                    <a:ext uri="{9D8B030D-6E8A-4147-A177-3AD203B41FA5}">
                      <a16:colId xmlns:a16="http://schemas.microsoft.com/office/drawing/2014/main" val="2830166069"/>
                    </a:ext>
                  </a:extLst>
                </a:gridCol>
                <a:gridCol w="604507">
                  <a:extLst>
                    <a:ext uri="{9D8B030D-6E8A-4147-A177-3AD203B41FA5}">
                      <a16:colId xmlns:a16="http://schemas.microsoft.com/office/drawing/2014/main" val="3878004068"/>
                    </a:ext>
                  </a:extLst>
                </a:gridCol>
                <a:gridCol w="1094190">
                  <a:extLst>
                    <a:ext uri="{9D8B030D-6E8A-4147-A177-3AD203B41FA5}">
                      <a16:colId xmlns:a16="http://schemas.microsoft.com/office/drawing/2014/main" val="4082612490"/>
                    </a:ext>
                  </a:extLst>
                </a:gridCol>
                <a:gridCol w="1033402">
                  <a:extLst>
                    <a:ext uri="{9D8B030D-6E8A-4147-A177-3AD203B41FA5}">
                      <a16:colId xmlns:a16="http://schemas.microsoft.com/office/drawing/2014/main" val="685039348"/>
                    </a:ext>
                  </a:extLst>
                </a:gridCol>
                <a:gridCol w="486307">
                  <a:extLst>
                    <a:ext uri="{9D8B030D-6E8A-4147-A177-3AD203B41FA5}">
                      <a16:colId xmlns:a16="http://schemas.microsoft.com/office/drawing/2014/main" val="2958922614"/>
                    </a:ext>
                  </a:extLst>
                </a:gridCol>
                <a:gridCol w="547095">
                  <a:extLst>
                    <a:ext uri="{9D8B030D-6E8A-4147-A177-3AD203B41FA5}">
                      <a16:colId xmlns:a16="http://schemas.microsoft.com/office/drawing/2014/main" val="2478774661"/>
                    </a:ext>
                  </a:extLst>
                </a:gridCol>
                <a:gridCol w="607883">
                  <a:extLst>
                    <a:ext uri="{9D8B030D-6E8A-4147-A177-3AD203B41FA5}">
                      <a16:colId xmlns:a16="http://schemas.microsoft.com/office/drawing/2014/main" val="1356284530"/>
                    </a:ext>
                  </a:extLst>
                </a:gridCol>
                <a:gridCol w="907097">
                  <a:extLst>
                    <a:ext uri="{9D8B030D-6E8A-4147-A177-3AD203B41FA5}">
                      <a16:colId xmlns:a16="http://schemas.microsoft.com/office/drawing/2014/main" val="2660003614"/>
                    </a:ext>
                  </a:extLst>
                </a:gridCol>
                <a:gridCol w="228294">
                  <a:extLst>
                    <a:ext uri="{9D8B030D-6E8A-4147-A177-3AD203B41FA5}">
                      <a16:colId xmlns:a16="http://schemas.microsoft.com/office/drawing/2014/main" val="583071447"/>
                    </a:ext>
                  </a:extLst>
                </a:gridCol>
                <a:gridCol w="728785">
                  <a:extLst>
                    <a:ext uri="{9D8B030D-6E8A-4147-A177-3AD203B41FA5}">
                      <a16:colId xmlns:a16="http://schemas.microsoft.com/office/drawing/2014/main" val="2266948201"/>
                    </a:ext>
                  </a:extLst>
                </a:gridCol>
              </a:tblGrid>
              <a:tr h="47328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Protons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δ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λ=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r>
                        <a:rPr lang="en-US" sz="1600" baseline="-25000">
                          <a:effectLst/>
                        </a:rPr>
                        <a:t>/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911313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0.005±0.003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27913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3033707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-0.001±0.004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252995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-0.001±0.001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0.918±0.001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776582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565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2156357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0.077±0.015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0.873±0.007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3568745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0.057±0.025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0.041±0.024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0.868±0.011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455593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0.030±0.004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0.023±0.021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0.872±0.022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909702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0.042±0.015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0.047±0.012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0.871±0.006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109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3F3534B-C9DF-4670-8827-DCD8F6A5D73E}"/>
              </a:ext>
            </a:extLst>
          </p:cNvPr>
          <p:cNvSpPr/>
          <p:nvPr/>
        </p:nvSpPr>
        <p:spPr>
          <a:xfrm>
            <a:off x="1943323" y="4472438"/>
            <a:ext cx="6096000" cy="8930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525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7AD3A7-403F-45F7-B091-B049BDE7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725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CA889-602D-4106-9DF1-4212641FA560}"/>
              </a:ext>
            </a:extLst>
          </p:cNvPr>
          <p:cNvSpPr/>
          <p:nvPr/>
        </p:nvSpPr>
        <p:spPr>
          <a:xfrm>
            <a:off x="7887148" y="317846"/>
            <a:ext cx="2627642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plot of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6D1F4-576C-46C6-A652-EFAF636E7AF3}"/>
              </a:ext>
            </a:extLst>
          </p:cNvPr>
          <p:cNvSpPr/>
          <p:nvPr/>
        </p:nvSpPr>
        <p:spPr>
          <a:xfrm>
            <a:off x="1641219" y="2638958"/>
            <a:ext cx="411813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0.004 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+ 1.05                    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r = 0.975; s = 0.001; F = 27.35; n =6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9FF84-CC02-40B4-AF41-DB6DDF7F17CD}"/>
              </a:ext>
            </a:extLst>
          </p:cNvPr>
          <p:cNvSpPr/>
          <p:nvPr/>
        </p:nvSpPr>
        <p:spPr>
          <a:xfrm>
            <a:off x="349208" y="0"/>
            <a:ext cx="221310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Hydrogen atom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C8040-3864-4A55-8E51-CA6FD47ACD14}"/>
              </a:ext>
            </a:extLst>
          </p:cNvPr>
          <p:cNvSpPr/>
          <p:nvPr/>
        </p:nvSpPr>
        <p:spPr>
          <a:xfrm>
            <a:off x="101888" y="2638958"/>
            <a:ext cx="135387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253E6-FD51-47D0-B20E-E30FE3D3BDFB}"/>
              </a:ext>
            </a:extLst>
          </p:cNvPr>
          <p:cNvSpPr/>
          <p:nvPr/>
        </p:nvSpPr>
        <p:spPr>
          <a:xfrm>
            <a:off x="147647" y="4684240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CAA1A-4236-415A-8A8F-78AF8E6FB5E2}"/>
              </a:ext>
            </a:extLst>
          </p:cNvPr>
          <p:cNvSpPr/>
          <p:nvPr/>
        </p:nvSpPr>
        <p:spPr>
          <a:xfrm>
            <a:off x="1641219" y="4684240"/>
            <a:ext cx="411813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 0.004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+ 0.008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+ 1.051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 (±0.002)   (±0.001)      (±0.001)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0.966; SE = 0.001; F = 27.96; n = 7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178C88E-C546-498B-A89E-AB85F22C2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577675"/>
              </p:ext>
            </p:extLst>
          </p:nvPr>
        </p:nvGraphicFramePr>
        <p:xfrm>
          <a:off x="2250245" y="53622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5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62853DB-82E1-4313-BDB9-9D50A2FF22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245" y="53622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84EFEF3-C03C-4C24-9914-EF5C765BB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2647" y="728728"/>
            <a:ext cx="5536644" cy="39417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5719DD-33F0-4BBE-8DF8-C7F214BE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51498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4507EC-CF56-435D-B08C-C719307ACD45}"/>
              </a:ext>
            </a:extLst>
          </p:cNvPr>
          <p:cNvSpPr/>
          <p:nvPr/>
        </p:nvSpPr>
        <p:spPr>
          <a:xfrm>
            <a:off x="362856" y="0"/>
            <a:ext cx="251383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48E7A-ECE1-422B-9AAE-56D6EA3CDB27}"/>
              </a:ext>
            </a:extLst>
          </p:cNvPr>
          <p:cNvSpPr/>
          <p:nvPr/>
        </p:nvSpPr>
        <p:spPr>
          <a:xfrm>
            <a:off x="7827140" y="178264"/>
            <a:ext cx="270458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A3CCA-9E0D-4345-AFEE-8B58F173F2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1012" y="547596"/>
            <a:ext cx="5287617" cy="401733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BA187-3E05-4B0E-8884-458085A1D3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95572"/>
              </p:ext>
            </p:extLst>
          </p:nvPr>
        </p:nvGraphicFramePr>
        <p:xfrm>
          <a:off x="2486376" y="593550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9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178C88E-C546-498B-A89E-AB85F22C2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376" y="593550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9E8DDBB-0404-46A0-AD5A-C7DA8D0A97AD}"/>
              </a:ext>
            </a:extLst>
          </p:cNvPr>
          <p:cNvSpPr/>
          <p:nvPr/>
        </p:nvSpPr>
        <p:spPr>
          <a:xfrm>
            <a:off x="259506" y="2165950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8621B-372D-4F57-A0D2-4BE98E3A7030}"/>
              </a:ext>
            </a:extLst>
          </p:cNvPr>
          <p:cNvSpPr/>
          <p:nvPr/>
        </p:nvSpPr>
        <p:spPr>
          <a:xfrm>
            <a:off x="1844402" y="2350616"/>
            <a:ext cx="387759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0.005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1.056                   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(±0.001)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0.999; s = 0.0005; F = 245.58;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185E-0A68-4713-9700-5078EB4E013C}"/>
              </a:ext>
            </a:extLst>
          </p:cNvPr>
          <p:cNvSpPr/>
          <p:nvPr/>
        </p:nvSpPr>
        <p:spPr>
          <a:xfrm>
            <a:off x="259506" y="4692050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E4E23C-8B19-46F3-9DB3-1E9D414A855D}"/>
              </a:ext>
            </a:extLst>
          </p:cNvPr>
          <p:cNvSpPr/>
          <p:nvPr/>
        </p:nvSpPr>
        <p:spPr>
          <a:xfrm>
            <a:off x="1844402" y="4876716"/>
            <a:ext cx="412617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0.005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0.010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+ 1.057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(±0.001)      (±0.001)       (0.001)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R = 0.984; SE = 0.001; F = 63.96; n = 7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1772ABA-1AD9-4365-80DD-94A4E0CB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05859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1852A5-BB06-4DA9-A794-8CABA40FA815}"/>
              </a:ext>
            </a:extLst>
          </p:cNvPr>
          <p:cNvSpPr/>
          <p:nvPr/>
        </p:nvSpPr>
        <p:spPr>
          <a:xfrm>
            <a:off x="240026" y="0"/>
            <a:ext cx="221310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Hydrogen atom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1FA4D5-D675-4DE6-96A8-095907ABEE6F}"/>
              </a:ext>
            </a:extLst>
          </p:cNvPr>
          <p:cNvSpPr/>
          <p:nvPr/>
        </p:nvSpPr>
        <p:spPr>
          <a:xfrm>
            <a:off x="1859642" y="1319999"/>
            <a:ext cx="189449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 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2EF6A-70EE-4E91-AA54-3641AEA93D15}"/>
              </a:ext>
            </a:extLst>
          </p:cNvPr>
          <p:cNvSpPr/>
          <p:nvPr/>
        </p:nvSpPr>
        <p:spPr>
          <a:xfrm>
            <a:off x="3389193" y="1956734"/>
            <a:ext cx="445826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0.916				 (±0.001)  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0.746; s = 0.001; F = 6.29; n = 7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2AAD1-74C0-4C79-BD30-2B3B8D1B7AED}"/>
              </a:ext>
            </a:extLst>
          </p:cNvPr>
          <p:cNvSpPr/>
          <p:nvPr/>
        </p:nvSpPr>
        <p:spPr>
          <a:xfrm>
            <a:off x="1859642" y="3626471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CCCA3-D90C-49E5-AEE6-FDE4CDA1F635}"/>
              </a:ext>
            </a:extLst>
          </p:cNvPr>
          <p:cNvSpPr/>
          <p:nvPr/>
        </p:nvSpPr>
        <p:spPr>
          <a:xfrm>
            <a:off x="3318118" y="4083670"/>
            <a:ext cx="46385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0.001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 0.006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0.917		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(±0.001)       (±0.001)         (±0.001)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0.923;  SE = 0.001; F = 2.05;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CE30D20-941B-46A2-9172-C9F9B5AE5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19580"/>
              </p:ext>
            </p:extLst>
          </p:nvPr>
        </p:nvGraphicFramePr>
        <p:xfrm>
          <a:off x="9035533" y="369332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51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BA187-3E05-4B0E-8884-458085A1D3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533" y="369332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FB2BF2-1E9A-4A2A-90C5-6019AC8F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2541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8A953-DA77-477E-BACD-5AEF56862C23}"/>
              </a:ext>
            </a:extLst>
          </p:cNvPr>
          <p:cNvSpPr/>
          <p:nvPr/>
        </p:nvSpPr>
        <p:spPr>
          <a:xfrm>
            <a:off x="3022411" y="366529"/>
            <a:ext cx="6096000" cy="6878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2D05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TSP analysis of SCS data of 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hydrogen atom of substituted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5-benzylidenebarbituric acids 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58D2DD-00C5-4B09-96A6-5A17C4614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54345"/>
              </p:ext>
            </p:extLst>
          </p:nvPr>
        </p:nvGraphicFramePr>
        <p:xfrm>
          <a:off x="3073589" y="1822989"/>
          <a:ext cx="6044822" cy="3470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6734">
                  <a:extLst>
                    <a:ext uri="{9D8B030D-6E8A-4147-A177-3AD203B41FA5}">
                      <a16:colId xmlns:a16="http://schemas.microsoft.com/office/drawing/2014/main" val="1096173296"/>
                    </a:ext>
                  </a:extLst>
                </a:gridCol>
                <a:gridCol w="944977">
                  <a:extLst>
                    <a:ext uri="{9D8B030D-6E8A-4147-A177-3AD203B41FA5}">
                      <a16:colId xmlns:a16="http://schemas.microsoft.com/office/drawing/2014/main" val="516999564"/>
                    </a:ext>
                  </a:extLst>
                </a:gridCol>
                <a:gridCol w="920989">
                  <a:extLst>
                    <a:ext uri="{9D8B030D-6E8A-4147-A177-3AD203B41FA5}">
                      <a16:colId xmlns:a16="http://schemas.microsoft.com/office/drawing/2014/main" val="2046889374"/>
                    </a:ext>
                  </a:extLst>
                </a:gridCol>
                <a:gridCol w="927302">
                  <a:extLst>
                    <a:ext uri="{9D8B030D-6E8A-4147-A177-3AD203B41FA5}">
                      <a16:colId xmlns:a16="http://schemas.microsoft.com/office/drawing/2014/main" val="2081528051"/>
                    </a:ext>
                  </a:extLst>
                </a:gridCol>
                <a:gridCol w="889427">
                  <a:extLst>
                    <a:ext uri="{9D8B030D-6E8A-4147-A177-3AD203B41FA5}">
                      <a16:colId xmlns:a16="http://schemas.microsoft.com/office/drawing/2014/main" val="3392670872"/>
                    </a:ext>
                  </a:extLst>
                </a:gridCol>
                <a:gridCol w="592110">
                  <a:extLst>
                    <a:ext uri="{9D8B030D-6E8A-4147-A177-3AD203B41FA5}">
                      <a16:colId xmlns:a16="http://schemas.microsoft.com/office/drawing/2014/main" val="1985092573"/>
                    </a:ext>
                  </a:extLst>
                </a:gridCol>
                <a:gridCol w="592110">
                  <a:extLst>
                    <a:ext uri="{9D8B030D-6E8A-4147-A177-3AD203B41FA5}">
                      <a16:colId xmlns:a16="http://schemas.microsoft.com/office/drawing/2014/main" val="262046037"/>
                    </a:ext>
                  </a:extLst>
                </a:gridCol>
                <a:gridCol w="371173">
                  <a:extLst>
                    <a:ext uri="{9D8B030D-6E8A-4147-A177-3AD203B41FA5}">
                      <a16:colId xmlns:a16="http://schemas.microsoft.com/office/drawing/2014/main" val="222577470"/>
                    </a:ext>
                  </a:extLst>
                </a:gridCol>
              </a:tblGrid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959207889"/>
                  </a:ext>
                </a:extLst>
              </a:tr>
              <a:tr h="7317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S.No.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β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φ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1139183083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2389299989"/>
                  </a:ext>
                </a:extLst>
              </a:tr>
              <a:tr h="1160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3365595498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r>
                        <a:rPr lang="en-US" sz="1400" dirty="0" err="1">
                          <a:effectLst/>
                        </a:rPr>
                        <a:t>,ν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0.037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(±0.051)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0.032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(±0.030)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0.152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(±0.032)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2253633055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1924134738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, 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r>
                        <a:rPr lang="en-US" sz="1400" dirty="0">
                          <a:effectLst/>
                        </a:rPr>
                        <a:t>, 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-0.035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(±0.008)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0.029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0.043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(±0.004)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3894794687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2926793780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F, R, 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0.041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(±0.012)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0.070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(±0.007)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0.006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855499125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16065844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D7ADE5-5F15-4217-BB13-BE2B708A7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13686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1877A-DD05-4FDD-80CD-70C92ECD3E77}"/>
              </a:ext>
            </a:extLst>
          </p:cNvPr>
          <p:cNvSpPr/>
          <p:nvPr/>
        </p:nvSpPr>
        <p:spPr>
          <a:xfrm>
            <a:off x="322046" y="118997"/>
            <a:ext cx="267733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3′5′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B2A567C-E44A-4EEE-B30C-867CF3AD9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434912"/>
              </p:ext>
            </p:extLst>
          </p:nvPr>
        </p:nvGraphicFramePr>
        <p:xfrm>
          <a:off x="4215037" y="11134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72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CE30D20-941B-46A2-9172-C9F9B5AE5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5037" y="11134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F5D96C8-E267-4B79-9613-C86368C121AC}"/>
              </a:ext>
            </a:extLst>
          </p:cNvPr>
          <p:cNvSpPr/>
          <p:nvPr/>
        </p:nvSpPr>
        <p:spPr>
          <a:xfrm>
            <a:off x="394051" y="1188110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4B99D-D776-4B41-B5F1-26578B25B010}"/>
              </a:ext>
            </a:extLst>
          </p:cNvPr>
          <p:cNvSpPr/>
          <p:nvPr/>
        </p:nvSpPr>
        <p:spPr>
          <a:xfrm>
            <a:off x="322046" y="1819564"/>
            <a:ext cx="370404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0.052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*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0.865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(±0.007)  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0.966; s = 0.007; F = 56.20;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44E9F-DAD4-4216-984B-99FC2B71507A}"/>
              </a:ext>
            </a:extLst>
          </p:cNvPr>
          <p:cNvSpPr/>
          <p:nvPr/>
        </p:nvSpPr>
        <p:spPr>
          <a:xfrm>
            <a:off x="7497170" y="1293983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30292-DC77-4B24-8D01-51F39B996521}"/>
              </a:ext>
            </a:extLst>
          </p:cNvPr>
          <p:cNvSpPr/>
          <p:nvPr/>
        </p:nvSpPr>
        <p:spPr>
          <a:xfrm>
            <a:off x="7326573" y="1819563"/>
            <a:ext cx="417621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0.049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0.073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0.874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 (±0.006)     (±0.005)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0.992; SE = 0.04; F = 132.74;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5B788-8093-4888-A542-E86B1026EFFD}"/>
              </a:ext>
            </a:extLst>
          </p:cNvPr>
          <p:cNvSpPr/>
          <p:nvPr/>
        </p:nvSpPr>
        <p:spPr>
          <a:xfrm>
            <a:off x="4988771" y="2819574"/>
            <a:ext cx="1375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TSP analysis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892CA-46DC-4D84-A4B3-BE647BE0BCDD}"/>
              </a:ext>
            </a:extLst>
          </p:cNvPr>
          <p:cNvSpPr/>
          <p:nvPr/>
        </p:nvSpPr>
        <p:spPr>
          <a:xfrm>
            <a:off x="2859646" y="3294876"/>
            <a:ext cx="6096000" cy="1047979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-0.035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0.029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0.045 ν   +  0.875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    (±0.019)      (±0.038)         (±0.061)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0.998; s = 0.039;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C318D-04AA-45C1-A18E-60B17AF7A07B}"/>
                  </a:ext>
                </a:extLst>
              </p:cNvPr>
              <p:cNvSpPr/>
              <p:nvPr/>
            </p:nvSpPr>
            <p:spPr>
              <a:xfrm>
                <a:off x="2779594" y="4770188"/>
                <a:ext cx="2492990" cy="53328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P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= 27.10	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C318D-04AA-45C1-A18E-60B17AF7A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4" y="4770188"/>
                <a:ext cx="2492990" cy="533288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2E6930-69F6-4EE8-87A5-2491837F7C81}"/>
                  </a:ext>
                </a:extLst>
              </p:cNvPr>
              <p:cNvSpPr/>
              <p:nvPr/>
            </p:nvSpPr>
            <p:spPr>
              <a:xfrm>
                <a:off x="6730357" y="4770188"/>
                <a:ext cx="2225289" cy="51924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S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=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40.19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2E6930-69F6-4EE8-87A5-2491837F7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57" y="4770188"/>
                <a:ext cx="2225289" cy="519245"/>
              </a:xfrm>
              <a:prstGeom prst="rect">
                <a:avLst/>
              </a:prstGeom>
              <a:blipFill>
                <a:blip r:embed="rId6"/>
                <a:stretch>
                  <a:fillRect l="-2192" r="-1644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7F1E89-F914-4C67-8A91-3B49EF773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4051" y="645755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796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7A31-BFA3-4C16-8FE9-4FA70866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99609"/>
            <a:ext cx="5905824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Swain – </a:t>
            </a:r>
            <a:r>
              <a:rPr lang="en-US" dirty="0" err="1">
                <a:latin typeface="Algerian" panose="04020705040A02060702" pitchFamily="82" charset="0"/>
              </a:rPr>
              <a:t>lupton</a:t>
            </a:r>
            <a:r>
              <a:rPr lang="en-US" dirty="0">
                <a:latin typeface="Algerian" panose="04020705040A02060702" pitchFamily="82" charset="0"/>
              </a:rPr>
              <a:t>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0021-C73A-4B54-AB82-0DB7A64E7FE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two parameter treatment the polar effect of any given substituent has been expressed in terms of a field constant, F and a resonance constant, R.  All the various σ constants are the linear combinations of F and R of the form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σ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 and r are the weighting factors of field and resonance effects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A14D-9925-4F14-B2A1-44BB604E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8617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DD337-5338-4FC3-8C71-7414CD9B8E33}"/>
              </a:ext>
            </a:extLst>
          </p:cNvPr>
          <p:cNvSpPr/>
          <p:nvPr/>
        </p:nvSpPr>
        <p:spPr>
          <a:xfrm>
            <a:off x="1" y="143416"/>
            <a:ext cx="381662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/>
              <a:t>Correlations with Lynch-Equation</a:t>
            </a:r>
            <a:endParaRPr lang="en-US" dirty="0"/>
          </a:p>
          <a:p>
            <a:endParaRPr 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DA6094A-BA8A-4B34-A3C1-63494D5C4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476125"/>
              </p:ext>
            </p:extLst>
          </p:nvPr>
        </p:nvGraphicFramePr>
        <p:xfrm>
          <a:off x="9750951" y="-13252"/>
          <a:ext cx="2229014" cy="13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02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0951" y="-13252"/>
                        <a:ext cx="2229014" cy="13513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BF436A-3E18-425D-8C8B-517B311F6E43}"/>
              </a:ext>
            </a:extLst>
          </p:cNvPr>
          <p:cNvSpPr/>
          <p:nvPr/>
        </p:nvSpPr>
        <p:spPr>
          <a:xfrm>
            <a:off x="1689652" y="1338088"/>
            <a:ext cx="8388626" cy="7294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Lynch correlations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chemical shifts of compound 4’-subsutited  </a:t>
            </a:r>
            <a:r>
              <a:rPr lang="en-US" b="1" dirty="0"/>
              <a:t>5-benzylidenebarbituric acid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with SCS values for mono substituted benzenes.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FE9853-2ECC-4442-9907-E199BD828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597"/>
              </p:ext>
            </p:extLst>
          </p:nvPr>
        </p:nvGraphicFramePr>
        <p:xfrm>
          <a:off x="2804609" y="2356985"/>
          <a:ext cx="6582781" cy="2780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653">
                  <a:extLst>
                    <a:ext uri="{9D8B030D-6E8A-4147-A177-3AD203B41FA5}">
                      <a16:colId xmlns:a16="http://schemas.microsoft.com/office/drawing/2014/main" val="4237542376"/>
                    </a:ext>
                  </a:extLst>
                </a:gridCol>
                <a:gridCol w="838927">
                  <a:extLst>
                    <a:ext uri="{9D8B030D-6E8A-4147-A177-3AD203B41FA5}">
                      <a16:colId xmlns:a16="http://schemas.microsoft.com/office/drawing/2014/main" val="3675515753"/>
                    </a:ext>
                  </a:extLst>
                </a:gridCol>
                <a:gridCol w="841025">
                  <a:extLst>
                    <a:ext uri="{9D8B030D-6E8A-4147-A177-3AD203B41FA5}">
                      <a16:colId xmlns:a16="http://schemas.microsoft.com/office/drawing/2014/main" val="2296333671"/>
                    </a:ext>
                  </a:extLst>
                </a:gridCol>
                <a:gridCol w="819352">
                  <a:extLst>
                    <a:ext uri="{9D8B030D-6E8A-4147-A177-3AD203B41FA5}">
                      <a16:colId xmlns:a16="http://schemas.microsoft.com/office/drawing/2014/main" val="1793774559"/>
                    </a:ext>
                  </a:extLst>
                </a:gridCol>
                <a:gridCol w="852932">
                  <a:extLst>
                    <a:ext uri="{9D8B030D-6E8A-4147-A177-3AD203B41FA5}">
                      <a16:colId xmlns:a16="http://schemas.microsoft.com/office/drawing/2014/main" val="1584119404"/>
                    </a:ext>
                  </a:extLst>
                </a:gridCol>
                <a:gridCol w="812338">
                  <a:extLst>
                    <a:ext uri="{9D8B030D-6E8A-4147-A177-3AD203B41FA5}">
                      <a16:colId xmlns:a16="http://schemas.microsoft.com/office/drawing/2014/main" val="3992637053"/>
                    </a:ext>
                  </a:extLst>
                </a:gridCol>
                <a:gridCol w="793485">
                  <a:extLst>
                    <a:ext uri="{9D8B030D-6E8A-4147-A177-3AD203B41FA5}">
                      <a16:colId xmlns:a16="http://schemas.microsoft.com/office/drawing/2014/main" val="899799191"/>
                    </a:ext>
                  </a:extLst>
                </a:gridCol>
                <a:gridCol w="806069">
                  <a:extLst>
                    <a:ext uri="{9D8B030D-6E8A-4147-A177-3AD203B41FA5}">
                      <a16:colId xmlns:a16="http://schemas.microsoft.com/office/drawing/2014/main" val="779868748"/>
                    </a:ext>
                  </a:extLst>
                </a:gridCol>
              </a:tblGrid>
              <a:tr h="750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Carbons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Benzene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Slope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Intercept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3830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621240"/>
                  </a:ext>
                </a:extLst>
              </a:tr>
              <a:tr h="222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686487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000" baseline="-25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222254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389821"/>
                  </a:ext>
                </a:extLst>
              </a:tr>
              <a:tr h="222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2′6′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086487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88763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1’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-126.43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01028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757B4-13B7-429C-A81F-09BCDE56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21143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3BCDBA-043C-44F5-8630-306503076C52}"/>
              </a:ext>
            </a:extLst>
          </p:cNvPr>
          <p:cNvSpPr/>
          <p:nvPr/>
        </p:nvSpPr>
        <p:spPr>
          <a:xfrm>
            <a:off x="7301991" y="228568"/>
            <a:ext cx="2941896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Lynch plot of SCS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vs S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6A3C6-AAE4-4973-9AFE-F36C17BA65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9" y="887897"/>
            <a:ext cx="5776875" cy="42928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21AA-C478-4B82-9892-1167D8F47C66}"/>
              </a:ext>
            </a:extLst>
          </p:cNvPr>
          <p:cNvSpPr txBox="1"/>
          <p:nvPr/>
        </p:nvSpPr>
        <p:spPr>
          <a:xfrm>
            <a:off x="873319" y="2585124"/>
            <a:ext cx="4508388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 of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0.97S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+132.23</a:t>
            </a:r>
          </a:p>
          <a:p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=0.988 ;  n=8 :  S=2.17</a:t>
            </a:r>
          </a:p>
          <a:p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1EACF3-3130-4F63-9AC7-0591B1AA4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61410"/>
              </p:ext>
            </p:extLst>
          </p:nvPr>
        </p:nvGraphicFramePr>
        <p:xfrm>
          <a:off x="3593185" y="434009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7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3185" y="434009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CFCA871-2FFF-4402-AEB2-C5D2C331D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65" y="7967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02E9230-0709-40C4-863A-3BE6829DA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871971"/>
              </p:ext>
            </p:extLst>
          </p:nvPr>
        </p:nvGraphicFramePr>
        <p:xfrm>
          <a:off x="397565" y="796734"/>
          <a:ext cx="14478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8" name="CS ChemDraw Drawing" r:id="rId6" imgW="1444454" imgH="1211192" progId="ChemDraw.Document.6.0">
                  <p:embed/>
                </p:oleObj>
              </mc:Choice>
              <mc:Fallback>
                <p:oleObj name="CS ChemDraw Drawing" r:id="rId6" imgW="1444454" imgH="121119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65" y="796734"/>
                        <a:ext cx="144780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0AA724-A04E-48C7-B19B-D32552355FA7}"/>
              </a:ext>
            </a:extLst>
          </p:cNvPr>
          <p:cNvSpPr/>
          <p:nvPr/>
        </p:nvSpPr>
        <p:spPr>
          <a:xfrm>
            <a:off x="159026" y="4032012"/>
            <a:ext cx="5936974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slope  is 0.97, which reveals that the fixed substituent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Y=-CH-C-C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has little effect on the additivity of this shifts.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166091-4FEB-4920-8D46-A5311221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026" y="13587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8750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9E622A-2028-4629-A008-9894E6CB1744}"/>
              </a:ext>
            </a:extLst>
          </p:cNvPr>
          <p:cNvSpPr/>
          <p:nvPr/>
        </p:nvSpPr>
        <p:spPr>
          <a:xfrm>
            <a:off x="7386488" y="233664"/>
            <a:ext cx="297555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Lynch plot of SCS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9D6C3-C9D4-48D1-8A6F-34400A153C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2889"/>
            <a:ext cx="5698436" cy="372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BAF84D-0321-4BBE-A52D-4B5180DA8183}"/>
              </a:ext>
            </a:extLst>
          </p:cNvPr>
          <p:cNvSpPr/>
          <p:nvPr/>
        </p:nvSpPr>
        <p:spPr>
          <a:xfrm>
            <a:off x="898904" y="2782669"/>
            <a:ext cx="4108174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 of 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0.94 S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-126.43</a:t>
            </a:r>
          </a:p>
          <a:p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 0.993 ;  n=6 ; S=0.61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FECA9F3-1B98-40AA-9580-D82E86D60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07361"/>
              </p:ext>
            </p:extLst>
          </p:nvPr>
        </p:nvGraphicFramePr>
        <p:xfrm>
          <a:off x="3227425" y="23366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8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1EACF3-3130-4F63-9AC7-0591B1AA4C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425" y="23366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4250591-4292-40B2-AB79-1D1D7107A7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814"/>
              </p:ext>
            </p:extLst>
          </p:nvPr>
        </p:nvGraphicFramePr>
        <p:xfrm>
          <a:off x="214211" y="233664"/>
          <a:ext cx="14478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89" name="CS ChemDraw Drawing" r:id="rId6" imgW="1444454" imgH="1211192" progId="ChemDraw.Document.6.0">
                  <p:embed/>
                </p:oleObj>
              </mc:Choice>
              <mc:Fallback>
                <p:oleObj name="CS ChemDraw Drawing" r:id="rId6" imgW="1444454" imgH="121119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02E9230-0709-40C4-863A-3BE6829DA9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11" y="233664"/>
                        <a:ext cx="144780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1B99267-BB63-4B4F-A3A5-726FD89E7C4C}"/>
              </a:ext>
            </a:extLst>
          </p:cNvPr>
          <p:cNvSpPr/>
          <p:nvPr/>
        </p:nvSpPr>
        <p:spPr>
          <a:xfrm>
            <a:off x="179425" y="4768330"/>
            <a:ext cx="5785277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slope value b=0.94 demonstrates that the fixed substituent Y has little effect on the additivity of these shifts.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1DC8EA-3A62-4369-BB39-92FBF88D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7092" y="1609426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5270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2323E-F6C8-4377-B1E6-57A9E447C7AF}"/>
              </a:ext>
            </a:extLst>
          </p:cNvPr>
          <p:cNvSpPr/>
          <p:nvPr/>
        </p:nvSpPr>
        <p:spPr>
          <a:xfrm>
            <a:off x="2246142" y="330622"/>
            <a:ext cx="8276492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chemical shifts(ppm) of 4′-substituted 5-benzylidenebarbituric  acids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C96078-3CF7-4BCA-96D8-DC325DE7B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14546"/>
              </p:ext>
            </p:extLst>
          </p:nvPr>
        </p:nvGraphicFramePr>
        <p:xfrm>
          <a:off x="3010486" y="1111347"/>
          <a:ext cx="7216728" cy="4541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091">
                  <a:extLst>
                    <a:ext uri="{9D8B030D-6E8A-4147-A177-3AD203B41FA5}">
                      <a16:colId xmlns:a16="http://schemas.microsoft.com/office/drawing/2014/main" val="12843866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369896861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72047198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3277902421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102382284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177268382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01262850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1194416716"/>
                    </a:ext>
                  </a:extLst>
                </a:gridCol>
              </a:tblGrid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p</a:t>
                      </a:r>
                      <a:r>
                        <a:rPr lang="en-US" sz="1200" dirty="0">
                          <a:effectLst/>
                        </a:rPr>
                        <a:t>-X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1′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079298216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916111618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125.62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116.00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163.92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155.46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613765204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397002375"/>
                  </a:ext>
                </a:extLst>
              </a:tr>
              <a:tr h="198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-OH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124.24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164.59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156.05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639942491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043489773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130.31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155.46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090121950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182397602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128.52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119.55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155.2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114579512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264379241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-Cl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128.55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120.09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153.52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4000254824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377868396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-Br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131.51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153.56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938261940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501270738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-NO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140.48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161.62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151.63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68425403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57B3D2-B97F-4F7B-9822-BCCEF8E99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711772"/>
              </p:ext>
            </p:extLst>
          </p:nvPr>
        </p:nvGraphicFramePr>
        <p:xfrm>
          <a:off x="447925" y="1868556"/>
          <a:ext cx="2229014" cy="13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5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DA6094A-BA8A-4B34-A3C1-63494D5C4C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25" y="1868556"/>
                        <a:ext cx="2229014" cy="13513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546259-B3B5-4ABF-A902-1E702920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05906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31E73B-2204-462D-A14D-7D82F43F5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63740"/>
              </p:ext>
            </p:extLst>
          </p:nvPr>
        </p:nvGraphicFramePr>
        <p:xfrm>
          <a:off x="2128195" y="1216398"/>
          <a:ext cx="6868094" cy="468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44">
                  <a:extLst>
                    <a:ext uri="{9D8B030D-6E8A-4147-A177-3AD203B41FA5}">
                      <a16:colId xmlns:a16="http://schemas.microsoft.com/office/drawing/2014/main" val="3430611393"/>
                    </a:ext>
                  </a:extLst>
                </a:gridCol>
                <a:gridCol w="932145">
                  <a:extLst>
                    <a:ext uri="{9D8B030D-6E8A-4147-A177-3AD203B41FA5}">
                      <a16:colId xmlns:a16="http://schemas.microsoft.com/office/drawing/2014/main" val="2496917036"/>
                    </a:ext>
                  </a:extLst>
                </a:gridCol>
                <a:gridCol w="987167">
                  <a:extLst>
                    <a:ext uri="{9D8B030D-6E8A-4147-A177-3AD203B41FA5}">
                      <a16:colId xmlns:a16="http://schemas.microsoft.com/office/drawing/2014/main" val="1383405919"/>
                    </a:ext>
                  </a:extLst>
                </a:gridCol>
                <a:gridCol w="987167">
                  <a:extLst>
                    <a:ext uri="{9D8B030D-6E8A-4147-A177-3AD203B41FA5}">
                      <a16:colId xmlns:a16="http://schemas.microsoft.com/office/drawing/2014/main" val="664444839"/>
                    </a:ext>
                  </a:extLst>
                </a:gridCol>
                <a:gridCol w="579355">
                  <a:extLst>
                    <a:ext uri="{9D8B030D-6E8A-4147-A177-3AD203B41FA5}">
                      <a16:colId xmlns:a16="http://schemas.microsoft.com/office/drawing/2014/main" val="467268285"/>
                    </a:ext>
                  </a:extLst>
                </a:gridCol>
                <a:gridCol w="582590">
                  <a:extLst>
                    <a:ext uri="{9D8B030D-6E8A-4147-A177-3AD203B41FA5}">
                      <a16:colId xmlns:a16="http://schemas.microsoft.com/office/drawing/2014/main" val="3484429479"/>
                    </a:ext>
                  </a:extLst>
                </a:gridCol>
                <a:gridCol w="873886">
                  <a:extLst>
                    <a:ext uri="{9D8B030D-6E8A-4147-A177-3AD203B41FA5}">
                      <a16:colId xmlns:a16="http://schemas.microsoft.com/office/drawing/2014/main" val="2259968577"/>
                    </a:ext>
                  </a:extLst>
                </a:gridCol>
                <a:gridCol w="873886">
                  <a:extLst>
                    <a:ext uri="{9D8B030D-6E8A-4147-A177-3AD203B41FA5}">
                      <a16:colId xmlns:a16="http://schemas.microsoft.com/office/drawing/2014/main" val="736024729"/>
                    </a:ext>
                  </a:extLst>
                </a:gridCol>
                <a:gridCol w="349554">
                  <a:extLst>
                    <a:ext uri="{9D8B030D-6E8A-4147-A177-3AD203B41FA5}">
                      <a16:colId xmlns:a16="http://schemas.microsoft.com/office/drawing/2014/main" val="2877772269"/>
                    </a:ext>
                  </a:extLst>
                </a:gridCol>
              </a:tblGrid>
              <a:tr h="797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l-GR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872368233"/>
                  </a:ext>
                </a:extLst>
              </a:tr>
              <a:tr h="134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802722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184956887"/>
                  </a:ext>
                </a:extLst>
              </a:tr>
              <a:tr h="259187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1′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0.043±0.006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43.33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2.115±0.002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530270375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0.038±0.010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2.114±0.004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349905155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0.029±0.002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179.37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2.121±0.001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507289116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0.033±0.006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29.11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2.117±0.003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918825510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226.34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376699398"/>
                  </a:ext>
                </a:extLst>
              </a:tr>
              <a:tr h="33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0.026±0.004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37.12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480919348"/>
                  </a:ext>
                </a:extLst>
              </a:tr>
              <a:tr h="254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530472263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116.72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2.240±0.001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026845554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33.30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349551325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640.41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9228176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34.80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56418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-0.002±0.001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0.983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145.26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2.214±.0001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996667287"/>
                  </a:ext>
                </a:extLst>
              </a:tr>
              <a:tr h="3365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32.23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01069487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2CCDB35-2D6D-4ED4-A3CD-9F25E84852AB}"/>
              </a:ext>
            </a:extLst>
          </p:cNvPr>
          <p:cNvSpPr/>
          <p:nvPr/>
        </p:nvSpPr>
        <p:spPr>
          <a:xfrm>
            <a:off x="795130" y="247148"/>
            <a:ext cx="9534225" cy="733513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– Chemical shift with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1FA041-BF1F-485B-8DE6-EE06CE2A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077269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88343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A6556-175E-46B6-AA46-3BE5EDED3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1253"/>
              </p:ext>
            </p:extLst>
          </p:nvPr>
        </p:nvGraphicFramePr>
        <p:xfrm>
          <a:off x="1964788" y="996156"/>
          <a:ext cx="7193279" cy="42209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5599">
                  <a:extLst>
                    <a:ext uri="{9D8B030D-6E8A-4147-A177-3AD203B41FA5}">
                      <a16:colId xmlns:a16="http://schemas.microsoft.com/office/drawing/2014/main" val="2603152851"/>
                    </a:ext>
                  </a:extLst>
                </a:gridCol>
                <a:gridCol w="976280">
                  <a:extLst>
                    <a:ext uri="{9D8B030D-6E8A-4147-A177-3AD203B41FA5}">
                      <a16:colId xmlns:a16="http://schemas.microsoft.com/office/drawing/2014/main" val="68973561"/>
                    </a:ext>
                  </a:extLst>
                </a:gridCol>
                <a:gridCol w="1033907">
                  <a:extLst>
                    <a:ext uri="{9D8B030D-6E8A-4147-A177-3AD203B41FA5}">
                      <a16:colId xmlns:a16="http://schemas.microsoft.com/office/drawing/2014/main" val="667255020"/>
                    </a:ext>
                  </a:extLst>
                </a:gridCol>
                <a:gridCol w="1033907">
                  <a:extLst>
                    <a:ext uri="{9D8B030D-6E8A-4147-A177-3AD203B41FA5}">
                      <a16:colId xmlns:a16="http://schemas.microsoft.com/office/drawing/2014/main" val="546098490"/>
                    </a:ext>
                  </a:extLst>
                </a:gridCol>
                <a:gridCol w="606785">
                  <a:extLst>
                    <a:ext uri="{9D8B030D-6E8A-4147-A177-3AD203B41FA5}">
                      <a16:colId xmlns:a16="http://schemas.microsoft.com/office/drawing/2014/main" val="2792689538"/>
                    </a:ext>
                  </a:extLst>
                </a:gridCol>
                <a:gridCol w="610174">
                  <a:extLst>
                    <a:ext uri="{9D8B030D-6E8A-4147-A177-3AD203B41FA5}">
                      <a16:colId xmlns:a16="http://schemas.microsoft.com/office/drawing/2014/main" val="3251944036"/>
                    </a:ext>
                  </a:extLst>
                </a:gridCol>
                <a:gridCol w="915261">
                  <a:extLst>
                    <a:ext uri="{9D8B030D-6E8A-4147-A177-3AD203B41FA5}">
                      <a16:colId xmlns:a16="http://schemas.microsoft.com/office/drawing/2014/main" val="2504803535"/>
                    </a:ext>
                  </a:extLst>
                </a:gridCol>
                <a:gridCol w="915261">
                  <a:extLst>
                    <a:ext uri="{9D8B030D-6E8A-4147-A177-3AD203B41FA5}">
                      <a16:colId xmlns:a16="http://schemas.microsoft.com/office/drawing/2014/main" val="4280576480"/>
                    </a:ext>
                  </a:extLst>
                </a:gridCol>
                <a:gridCol w="366105">
                  <a:extLst>
                    <a:ext uri="{9D8B030D-6E8A-4147-A177-3AD203B41FA5}">
                      <a16:colId xmlns:a16="http://schemas.microsoft.com/office/drawing/2014/main" val="3323855350"/>
                    </a:ext>
                  </a:extLst>
                </a:gridCol>
              </a:tblGrid>
              <a:tr h="3870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  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extLst>
                  <a:ext uri="{0D108BD9-81ED-4DB2-BD59-A6C34878D82A}">
                    <a16:rowId xmlns:a16="http://schemas.microsoft.com/office/drawing/2014/main" val="2597835569"/>
                  </a:ext>
                </a:extLst>
              </a:tr>
              <a:tr h="30371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0.025±0.004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604692872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0.021±0.005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17.16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2.073±0.002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89832873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508.52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979496108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0.019±0.003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762510144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80.18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044143702"/>
                  </a:ext>
                </a:extLst>
              </a:tr>
              <a:tr h="2651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0.015±0.003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21.75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268964000"/>
                  </a:ext>
                </a:extLst>
              </a:tr>
              <a:tr h="173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061443246"/>
                  </a:ext>
                </a:extLst>
              </a:tr>
              <a:tr h="27501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-0.004±0.002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5.43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96461292"/>
                  </a:ext>
                </a:extLst>
              </a:tr>
              <a:tr h="263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89331128"/>
                  </a:ext>
                </a:extLst>
              </a:tr>
              <a:tr h="294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2548571424"/>
                  </a:ext>
                </a:extLst>
              </a:tr>
              <a:tr h="279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2824126093"/>
                  </a:ext>
                </a:extLst>
              </a:tr>
              <a:tr h="279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26592544"/>
                  </a:ext>
                </a:extLst>
              </a:tr>
              <a:tr h="4604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90385248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F9A85-B27F-421D-985A-1587F053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15409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842C83-44B0-4F01-AA37-7EEEF590B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54008"/>
              </p:ext>
            </p:extLst>
          </p:nvPr>
        </p:nvGraphicFramePr>
        <p:xfrm>
          <a:off x="2349305" y="790628"/>
          <a:ext cx="7146386" cy="3782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0805">
                  <a:extLst>
                    <a:ext uri="{9D8B030D-6E8A-4147-A177-3AD203B41FA5}">
                      <a16:colId xmlns:a16="http://schemas.microsoft.com/office/drawing/2014/main" val="3866360589"/>
                    </a:ext>
                  </a:extLst>
                </a:gridCol>
                <a:gridCol w="969915">
                  <a:extLst>
                    <a:ext uri="{9D8B030D-6E8A-4147-A177-3AD203B41FA5}">
                      <a16:colId xmlns:a16="http://schemas.microsoft.com/office/drawing/2014/main" val="1839884985"/>
                    </a:ext>
                  </a:extLst>
                </a:gridCol>
                <a:gridCol w="1027166">
                  <a:extLst>
                    <a:ext uri="{9D8B030D-6E8A-4147-A177-3AD203B41FA5}">
                      <a16:colId xmlns:a16="http://schemas.microsoft.com/office/drawing/2014/main" val="2632300015"/>
                    </a:ext>
                  </a:extLst>
                </a:gridCol>
                <a:gridCol w="1027166">
                  <a:extLst>
                    <a:ext uri="{9D8B030D-6E8A-4147-A177-3AD203B41FA5}">
                      <a16:colId xmlns:a16="http://schemas.microsoft.com/office/drawing/2014/main" val="2384765557"/>
                    </a:ext>
                  </a:extLst>
                </a:gridCol>
                <a:gridCol w="602828">
                  <a:extLst>
                    <a:ext uri="{9D8B030D-6E8A-4147-A177-3AD203B41FA5}">
                      <a16:colId xmlns:a16="http://schemas.microsoft.com/office/drawing/2014/main" val="2912005180"/>
                    </a:ext>
                  </a:extLst>
                </a:gridCol>
                <a:gridCol w="606197">
                  <a:extLst>
                    <a:ext uri="{9D8B030D-6E8A-4147-A177-3AD203B41FA5}">
                      <a16:colId xmlns:a16="http://schemas.microsoft.com/office/drawing/2014/main" val="3350664938"/>
                    </a:ext>
                  </a:extLst>
                </a:gridCol>
                <a:gridCol w="909296">
                  <a:extLst>
                    <a:ext uri="{9D8B030D-6E8A-4147-A177-3AD203B41FA5}">
                      <a16:colId xmlns:a16="http://schemas.microsoft.com/office/drawing/2014/main" val="672201377"/>
                    </a:ext>
                  </a:extLst>
                </a:gridCol>
                <a:gridCol w="909296">
                  <a:extLst>
                    <a:ext uri="{9D8B030D-6E8A-4147-A177-3AD203B41FA5}">
                      <a16:colId xmlns:a16="http://schemas.microsoft.com/office/drawing/2014/main" val="3220456522"/>
                    </a:ext>
                  </a:extLst>
                </a:gridCol>
                <a:gridCol w="363717">
                  <a:extLst>
                    <a:ext uri="{9D8B030D-6E8A-4147-A177-3AD203B41FA5}">
                      <a16:colId xmlns:a16="http://schemas.microsoft.com/office/drawing/2014/main" val="1386438157"/>
                    </a:ext>
                  </a:extLst>
                </a:gridCol>
              </a:tblGrid>
              <a:tr h="482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S.No.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44153808"/>
                  </a:ext>
                </a:extLst>
              </a:tr>
              <a:tr h="30387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baseline="-250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-0.011±0.001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0.984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152.18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2.189±0.001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1108906366"/>
                  </a:ext>
                </a:extLst>
              </a:tr>
              <a:tr h="3313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163.39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2.190±0.001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92485930"/>
                  </a:ext>
                </a:extLst>
              </a:tr>
              <a:tr h="3516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25.94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622216214"/>
                  </a:ext>
                </a:extLst>
              </a:tr>
              <a:tr h="309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-0.008±0.002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18.40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2.188±0.001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93401625"/>
                  </a:ext>
                </a:extLst>
              </a:tr>
              <a:tr h="407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36.47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07836401"/>
                  </a:ext>
                </a:extLst>
              </a:tr>
              <a:tr h="3355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2.189±0.001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7650363"/>
                  </a:ext>
                </a:extLst>
              </a:tr>
              <a:tr h="238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65707521"/>
                  </a:ext>
                </a:extLst>
              </a:tr>
              <a:tr h="33562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baseline="-25000" dirty="0">
                          <a:effectLst/>
                        </a:rPr>
                        <a:t>3′5′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0.044±0.024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2.094±0.008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908506931"/>
                  </a:ext>
                </a:extLst>
              </a:tr>
              <a:tr h="335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o</a:t>
                      </a:r>
                      <a:r>
                        <a:rPr lang="en-US" sz="1200" dirty="0">
                          <a:effectLst/>
                        </a:rPr>
                        <a:t>*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0.038±0.020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3.66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2.095±0.009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138923146"/>
                  </a:ext>
                </a:extLst>
              </a:tr>
              <a:tr h="350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E</a:t>
                      </a:r>
                      <a:r>
                        <a:rPr lang="en-US" sz="1200" baseline="-250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-0.042±0.013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2.103±0.006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46044063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8ABB917-0F10-4AEA-9F7A-7F4D5E1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8" y="143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88997-F4A4-435F-AFE6-358C2695CD0A}"/>
              </a:ext>
            </a:extLst>
          </p:cNvPr>
          <p:cNvSpPr/>
          <p:nvPr/>
        </p:nvSpPr>
        <p:spPr>
          <a:xfrm>
            <a:off x="2349305" y="4573300"/>
            <a:ext cx="2919389" cy="291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5CB3DE-B4C4-4D47-903F-7DC33B6E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537386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29F2D-9800-4F5B-8CD6-F5774780BBA4}"/>
              </a:ext>
            </a:extLst>
          </p:cNvPr>
          <p:cNvSpPr/>
          <p:nvPr/>
        </p:nvSpPr>
        <p:spPr>
          <a:xfrm>
            <a:off x="2780712" y="278228"/>
            <a:ext cx="646176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of chemical shift data with dual parameter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45A2FE-0E5E-48B9-B500-0F20B9B4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89779"/>
              </p:ext>
            </p:extLst>
          </p:nvPr>
        </p:nvGraphicFramePr>
        <p:xfrm>
          <a:off x="2653031" y="767871"/>
          <a:ext cx="6756010" cy="48793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089">
                  <a:extLst>
                    <a:ext uri="{9D8B030D-6E8A-4147-A177-3AD203B41FA5}">
                      <a16:colId xmlns:a16="http://schemas.microsoft.com/office/drawing/2014/main" val="2368529853"/>
                    </a:ext>
                  </a:extLst>
                </a:gridCol>
                <a:gridCol w="596118">
                  <a:extLst>
                    <a:ext uri="{9D8B030D-6E8A-4147-A177-3AD203B41FA5}">
                      <a16:colId xmlns:a16="http://schemas.microsoft.com/office/drawing/2014/main" val="2547015290"/>
                    </a:ext>
                  </a:extLst>
                </a:gridCol>
                <a:gridCol w="596118">
                  <a:extLst>
                    <a:ext uri="{9D8B030D-6E8A-4147-A177-3AD203B41FA5}">
                      <a16:colId xmlns:a16="http://schemas.microsoft.com/office/drawing/2014/main" val="2969530190"/>
                    </a:ext>
                  </a:extLst>
                </a:gridCol>
                <a:gridCol w="844502">
                  <a:extLst>
                    <a:ext uri="{9D8B030D-6E8A-4147-A177-3AD203B41FA5}">
                      <a16:colId xmlns:a16="http://schemas.microsoft.com/office/drawing/2014/main" val="2178867759"/>
                    </a:ext>
                  </a:extLst>
                </a:gridCol>
                <a:gridCol w="844502">
                  <a:extLst>
                    <a:ext uri="{9D8B030D-6E8A-4147-A177-3AD203B41FA5}">
                      <a16:colId xmlns:a16="http://schemas.microsoft.com/office/drawing/2014/main" val="2528849472"/>
                    </a:ext>
                  </a:extLst>
                </a:gridCol>
                <a:gridCol w="397412">
                  <a:extLst>
                    <a:ext uri="{9D8B030D-6E8A-4147-A177-3AD203B41FA5}">
                      <a16:colId xmlns:a16="http://schemas.microsoft.com/office/drawing/2014/main" val="3845157568"/>
                    </a:ext>
                  </a:extLst>
                </a:gridCol>
                <a:gridCol w="546443">
                  <a:extLst>
                    <a:ext uri="{9D8B030D-6E8A-4147-A177-3AD203B41FA5}">
                      <a16:colId xmlns:a16="http://schemas.microsoft.com/office/drawing/2014/main" val="1308377330"/>
                    </a:ext>
                  </a:extLst>
                </a:gridCol>
                <a:gridCol w="496766">
                  <a:extLst>
                    <a:ext uri="{9D8B030D-6E8A-4147-A177-3AD203B41FA5}">
                      <a16:colId xmlns:a16="http://schemas.microsoft.com/office/drawing/2014/main" val="4099855370"/>
                    </a:ext>
                  </a:extLst>
                </a:gridCol>
                <a:gridCol w="794824">
                  <a:extLst>
                    <a:ext uri="{9D8B030D-6E8A-4147-A177-3AD203B41FA5}">
                      <a16:colId xmlns:a16="http://schemas.microsoft.com/office/drawing/2014/main" val="2129448216"/>
                    </a:ext>
                  </a:extLst>
                </a:gridCol>
                <a:gridCol w="397412">
                  <a:extLst>
                    <a:ext uri="{9D8B030D-6E8A-4147-A177-3AD203B41FA5}">
                      <a16:colId xmlns:a16="http://schemas.microsoft.com/office/drawing/2014/main" val="4031312178"/>
                    </a:ext>
                  </a:extLst>
                </a:gridCol>
                <a:gridCol w="794824">
                  <a:extLst>
                    <a:ext uri="{9D8B030D-6E8A-4147-A177-3AD203B41FA5}">
                      <a16:colId xmlns:a16="http://schemas.microsoft.com/office/drawing/2014/main" val="1228693533"/>
                    </a:ext>
                  </a:extLst>
                </a:gridCol>
              </a:tblGrid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Carbons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Scale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ρ</a:t>
                      </a:r>
                      <a:r>
                        <a:rPr lang="en-US" sz="1000" baseline="-25000">
                          <a:effectLst/>
                        </a:rPr>
                        <a:t>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ρ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 δ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λ=ρ</a:t>
                      </a:r>
                      <a:r>
                        <a:rPr lang="en-US" sz="1000" baseline="-25000">
                          <a:effectLst/>
                        </a:rPr>
                        <a:t>R/</a:t>
                      </a:r>
                      <a:r>
                        <a:rPr lang="en-US" sz="1000">
                          <a:effectLst/>
                        </a:rPr>
                        <a:t>ρ</a:t>
                      </a:r>
                      <a:r>
                        <a:rPr lang="en-US" sz="1000" baseline="-25000">
                          <a:effectLst/>
                        </a:rPr>
                        <a:t>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080169520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r>
                        <a:rPr lang="en-US" sz="1000" baseline="-25000">
                          <a:effectLst/>
                        </a:rPr>
                        <a:t>1′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0.024±0.003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0.051±0.003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0.995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154.44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2.122±0.001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2517525730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0.032±0.017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0.036±0.017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3.89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2.118±0.007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76099531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0.010±0.030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0.018±0.016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2.122±0.015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89751328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I</a:t>
                      </a:r>
                      <a:r>
                        <a:rPr lang="en-US" sz="1000" baseline="-25000" dirty="0">
                          <a:effectLst/>
                        </a:rPr>
                        <a:t> ,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R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0.019±0.011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0.037±0.009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2.120±0.005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328649951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0.025±0.003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0.054±0.002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279.61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894482292"/>
                  </a:ext>
                </a:extLst>
              </a:tr>
              <a:tr h="1895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960495133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r>
                        <a:rPr lang="en-US" sz="1000" baseline="-25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341.86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2.214±0.001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734688875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-0.002±0.001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0.859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2.214±0.001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4125020869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-0.002±0.001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152.18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2.214±0.001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588907791"/>
                  </a:ext>
                </a:extLst>
              </a:tr>
              <a:tr h="1895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2548760342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r>
                        <a:rPr lang="en-US" sz="1000" baseline="-25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0.016±0.002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0.026±0.002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176.46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2.077±0.001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72313225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0.019±0.010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0.016±0.010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2.074±0.004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834655092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0.008±0.019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0.010±0.009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2.076±0.009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09089783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0.014±0.008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0.017±0.007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2.075±0.003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524303186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0.015±0.003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0.032±0.002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105.40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2.078±0.001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999631058"/>
                  </a:ext>
                </a:extLst>
              </a:tr>
              <a:tr h="1895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20181565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31CBF-A3D5-4E8A-81D8-4FDB55126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63565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18D978-D08C-4127-9F13-BD6B9FFE6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49610"/>
              </p:ext>
            </p:extLst>
          </p:nvPr>
        </p:nvGraphicFramePr>
        <p:xfrm>
          <a:off x="2366961" y="1008959"/>
          <a:ext cx="7956481" cy="3877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6532">
                  <a:extLst>
                    <a:ext uri="{9D8B030D-6E8A-4147-A177-3AD203B41FA5}">
                      <a16:colId xmlns:a16="http://schemas.microsoft.com/office/drawing/2014/main" val="1670503245"/>
                    </a:ext>
                  </a:extLst>
                </a:gridCol>
                <a:gridCol w="702043">
                  <a:extLst>
                    <a:ext uri="{9D8B030D-6E8A-4147-A177-3AD203B41FA5}">
                      <a16:colId xmlns:a16="http://schemas.microsoft.com/office/drawing/2014/main" val="4166983235"/>
                    </a:ext>
                  </a:extLst>
                </a:gridCol>
                <a:gridCol w="702043">
                  <a:extLst>
                    <a:ext uri="{9D8B030D-6E8A-4147-A177-3AD203B41FA5}">
                      <a16:colId xmlns:a16="http://schemas.microsoft.com/office/drawing/2014/main" val="2087330919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3127610783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181841139"/>
                    </a:ext>
                  </a:extLst>
                </a:gridCol>
                <a:gridCol w="468027">
                  <a:extLst>
                    <a:ext uri="{9D8B030D-6E8A-4147-A177-3AD203B41FA5}">
                      <a16:colId xmlns:a16="http://schemas.microsoft.com/office/drawing/2014/main" val="2493913407"/>
                    </a:ext>
                  </a:extLst>
                </a:gridCol>
                <a:gridCol w="643539">
                  <a:extLst>
                    <a:ext uri="{9D8B030D-6E8A-4147-A177-3AD203B41FA5}">
                      <a16:colId xmlns:a16="http://schemas.microsoft.com/office/drawing/2014/main" val="1447434096"/>
                    </a:ext>
                  </a:extLst>
                </a:gridCol>
                <a:gridCol w="585036">
                  <a:extLst>
                    <a:ext uri="{9D8B030D-6E8A-4147-A177-3AD203B41FA5}">
                      <a16:colId xmlns:a16="http://schemas.microsoft.com/office/drawing/2014/main" val="2453613084"/>
                    </a:ext>
                  </a:extLst>
                </a:gridCol>
                <a:gridCol w="936057">
                  <a:extLst>
                    <a:ext uri="{9D8B030D-6E8A-4147-A177-3AD203B41FA5}">
                      <a16:colId xmlns:a16="http://schemas.microsoft.com/office/drawing/2014/main" val="2210112150"/>
                    </a:ext>
                  </a:extLst>
                </a:gridCol>
                <a:gridCol w="468027">
                  <a:extLst>
                    <a:ext uri="{9D8B030D-6E8A-4147-A177-3AD203B41FA5}">
                      <a16:colId xmlns:a16="http://schemas.microsoft.com/office/drawing/2014/main" val="3660959749"/>
                    </a:ext>
                  </a:extLst>
                </a:gridCol>
                <a:gridCol w="936057">
                  <a:extLst>
                    <a:ext uri="{9D8B030D-6E8A-4147-A177-3AD203B41FA5}">
                      <a16:colId xmlns:a16="http://schemas.microsoft.com/office/drawing/2014/main" val="793617267"/>
                    </a:ext>
                  </a:extLst>
                </a:gridCol>
              </a:tblGrid>
              <a:tr h="3698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en-US" sz="1100" baseline="-25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-0.001±0.001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-0.008±0.002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0.928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0.001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2.209±0.001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213152307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-0.002±0.003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-0.004±0.003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0.649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2.210±0.002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628378645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2.208±0.002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542598908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-0.004±0.003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2.210±0.001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838852072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3.719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2.209±0.001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818304300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614494549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en-US" sz="1100" baseline="-25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-0.013±0.001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977261283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-0.014±0.003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688141076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-0.011±0.006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-0.002±0.001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143447348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395701193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-0.009±0.001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146.55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584783083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13120464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en-US" sz="11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0.079±0.020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2.115±0.010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621719496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0.031±0.042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2.104±0.018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097048241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0.081±0.024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2.117±0.010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92559420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66FE8E-D051-4CE6-AFCD-B69A0D56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38" y="2016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440AF-3BDE-4184-BBC7-4C7351BFC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77668"/>
              </p:ext>
            </p:extLst>
          </p:nvPr>
        </p:nvGraphicFramePr>
        <p:xfrm>
          <a:off x="2366962" y="728543"/>
          <a:ext cx="7956478" cy="280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6532">
                  <a:extLst>
                    <a:ext uri="{9D8B030D-6E8A-4147-A177-3AD203B41FA5}">
                      <a16:colId xmlns:a16="http://schemas.microsoft.com/office/drawing/2014/main" val="1340536316"/>
                    </a:ext>
                  </a:extLst>
                </a:gridCol>
                <a:gridCol w="702042">
                  <a:extLst>
                    <a:ext uri="{9D8B030D-6E8A-4147-A177-3AD203B41FA5}">
                      <a16:colId xmlns:a16="http://schemas.microsoft.com/office/drawing/2014/main" val="2850121554"/>
                    </a:ext>
                  </a:extLst>
                </a:gridCol>
                <a:gridCol w="702042">
                  <a:extLst>
                    <a:ext uri="{9D8B030D-6E8A-4147-A177-3AD203B41FA5}">
                      <a16:colId xmlns:a16="http://schemas.microsoft.com/office/drawing/2014/main" val="783818733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517076950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506410738"/>
                    </a:ext>
                  </a:extLst>
                </a:gridCol>
                <a:gridCol w="468028">
                  <a:extLst>
                    <a:ext uri="{9D8B030D-6E8A-4147-A177-3AD203B41FA5}">
                      <a16:colId xmlns:a16="http://schemas.microsoft.com/office/drawing/2014/main" val="2139308265"/>
                    </a:ext>
                  </a:extLst>
                </a:gridCol>
                <a:gridCol w="643539">
                  <a:extLst>
                    <a:ext uri="{9D8B030D-6E8A-4147-A177-3AD203B41FA5}">
                      <a16:colId xmlns:a16="http://schemas.microsoft.com/office/drawing/2014/main" val="1550103223"/>
                    </a:ext>
                  </a:extLst>
                </a:gridCol>
                <a:gridCol w="585035">
                  <a:extLst>
                    <a:ext uri="{9D8B030D-6E8A-4147-A177-3AD203B41FA5}">
                      <a16:colId xmlns:a16="http://schemas.microsoft.com/office/drawing/2014/main" val="3734058501"/>
                    </a:ext>
                  </a:extLst>
                </a:gridCol>
                <a:gridCol w="936056">
                  <a:extLst>
                    <a:ext uri="{9D8B030D-6E8A-4147-A177-3AD203B41FA5}">
                      <a16:colId xmlns:a16="http://schemas.microsoft.com/office/drawing/2014/main" val="2793281292"/>
                    </a:ext>
                  </a:extLst>
                </a:gridCol>
                <a:gridCol w="468028">
                  <a:extLst>
                    <a:ext uri="{9D8B030D-6E8A-4147-A177-3AD203B41FA5}">
                      <a16:colId xmlns:a16="http://schemas.microsoft.com/office/drawing/2014/main" val="1151982745"/>
                    </a:ext>
                  </a:extLst>
                </a:gridCol>
                <a:gridCol w="936056">
                  <a:extLst>
                    <a:ext uri="{9D8B030D-6E8A-4147-A177-3AD203B41FA5}">
                      <a16:colId xmlns:a16="http://schemas.microsoft.com/office/drawing/2014/main" val="1457475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Carbons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λ=</a:t>
                      </a:r>
                      <a:r>
                        <a:rPr lang="en-US" sz="1600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600" baseline="-25000" dirty="0">
                          <a:effectLst/>
                        </a:rPr>
                        <a:t>/</a:t>
                      </a:r>
                      <a:r>
                        <a:rPr lang="en-US" sz="1600" dirty="0" err="1">
                          <a:effectLst/>
                        </a:rPr>
                        <a:t>ρ</a:t>
                      </a:r>
                      <a:r>
                        <a:rPr lang="en-US" sz="12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447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6BC8F82-222A-4D44-A52A-89DCFCB5BACA}"/>
              </a:ext>
            </a:extLst>
          </p:cNvPr>
          <p:cNvSpPr/>
          <p:nvPr/>
        </p:nvSpPr>
        <p:spPr>
          <a:xfrm>
            <a:off x="1868558" y="4869547"/>
            <a:ext cx="6096000" cy="62555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>
              <a:lnSpc>
                <a:spcPct val="115000"/>
              </a:lnSpc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-OH group”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b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sz="11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377B5-8164-45EC-B10A-C61E4647A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96588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3C968A-75F2-49BB-B7A6-CBF5C75760C3}"/>
              </a:ext>
            </a:extLst>
          </p:cNvPr>
          <p:cNvSpPr/>
          <p:nvPr/>
        </p:nvSpPr>
        <p:spPr>
          <a:xfrm>
            <a:off x="8610149" y="-15038"/>
            <a:ext cx="3132589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plot of 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vs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/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27563E-1E7B-4313-BB73-05AB53888718}"/>
              </a:ext>
            </a:extLst>
          </p:cNvPr>
          <p:cNvSpPr/>
          <p:nvPr/>
        </p:nvSpPr>
        <p:spPr>
          <a:xfrm>
            <a:off x="201635" y="1379697"/>
            <a:ext cx="1429138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2130B-6946-45F6-93AB-876B3C7AFBD7}"/>
              </a:ext>
            </a:extLst>
          </p:cNvPr>
          <p:cNvSpPr/>
          <p:nvPr/>
        </p:nvSpPr>
        <p:spPr>
          <a:xfrm>
            <a:off x="2264795" y="1379697"/>
            <a:ext cx="50428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0.024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/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+ 2.118	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(±0.002)             (±0.001)		</a:t>
            </a:r>
          </a:p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0.989; s = 0.003;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E0782-9932-4742-8449-5A0808A4A918}"/>
              </a:ext>
            </a:extLst>
          </p:cNvPr>
          <p:cNvSpPr/>
          <p:nvPr/>
        </p:nvSpPr>
        <p:spPr>
          <a:xfrm>
            <a:off x="172297" y="311285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C6150-C34B-4A6E-B6CF-C1B9A0FE114B}"/>
              </a:ext>
            </a:extLst>
          </p:cNvPr>
          <p:cNvSpPr/>
          <p:nvPr/>
        </p:nvSpPr>
        <p:spPr>
          <a:xfrm>
            <a:off x="2218836" y="2563549"/>
            <a:ext cx="5042841" cy="228678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0.024σ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0.051σ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+      2.122	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(±0.003)        (±0.003)            (±0. 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0.995; SE = 0.002; n = 6: F = 154.44</a:t>
            </a:r>
          </a:p>
          <a:p>
            <a:pPr algn="just"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0.025 F     +     0.054 R     +    2.123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(±0.003)            (±0.002)          (±0.001</a:t>
            </a: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0.996; SE = 0.002; n = 7; F = 279.61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9B174-AFAE-46E2-8376-710BC03EEA45}"/>
              </a:ext>
            </a:extLst>
          </p:cNvPr>
          <p:cNvSpPr/>
          <p:nvPr/>
        </p:nvSpPr>
        <p:spPr>
          <a:xfrm>
            <a:off x="106658" y="4954313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61F51-6355-4FAD-9554-C7C523AC4ECE}"/>
              </a:ext>
            </a:extLst>
          </p:cNvPr>
          <p:cNvSpPr/>
          <p:nvPr/>
        </p:nvSpPr>
        <p:spPr>
          <a:xfrm>
            <a:off x="2264796" y="4986203"/>
            <a:ext cx="50428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=     0.028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+ 0.032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+ 2.12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17520" algn="ctr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		       (±0.006)     (±0.009)             (±0.002)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17520" algn="ctr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R = 0.986; SE = 0.003; n = 7; F = 72.76	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2A631-5FCD-4A5D-9416-7897D5EA483D}"/>
              </a:ext>
            </a:extLst>
          </p:cNvPr>
          <p:cNvSpPr/>
          <p:nvPr/>
        </p:nvSpPr>
        <p:spPr>
          <a:xfrm>
            <a:off x="106658" y="-1787"/>
            <a:ext cx="1978427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Carbon atom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1DC9AC2-FDD2-4771-AF68-CF9E466BD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88007"/>
              </p:ext>
            </p:extLst>
          </p:nvPr>
        </p:nvGraphicFramePr>
        <p:xfrm>
          <a:off x="4158411" y="34923"/>
          <a:ext cx="2132787" cy="129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2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E4FA7BF-AA90-464D-A56D-561B8D33C9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411" y="34923"/>
                        <a:ext cx="2132787" cy="12930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A4A8FAFC-CFD8-42D8-AD42-D688281688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51744" y="837059"/>
            <a:ext cx="4774219" cy="3754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7D61A-EFA6-4B7A-A0C8-3A17659D6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33109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4296-6519-42E6-9964-CC912079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" y="129271"/>
            <a:ext cx="2288592" cy="616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09DA-9E5B-4407-8E1C-5721D1C0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5748"/>
            <a:ext cx="9603275" cy="3440597"/>
          </a:xfrm>
          <a:solidFill>
            <a:srgbClr val="92D050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YUKAWA-TSUNO EQUATION</a:t>
            </a:r>
          </a:p>
          <a:p>
            <a:pPr marL="0" indent="0">
              <a:buNone/>
            </a:pPr>
            <a:r>
              <a:rPr lang="en-US" sz="2400" dirty="0"/>
              <a:t>  			log k/ k</a:t>
            </a:r>
            <a:r>
              <a:rPr lang="en-US" sz="2400" baseline="30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 r (σ</a:t>
            </a:r>
            <a:r>
              <a:rPr lang="en-US" sz="2400" baseline="30000" dirty="0"/>
              <a:t>+ </a:t>
            </a:r>
            <a:r>
              <a:rPr lang="en-US" sz="2400" dirty="0"/>
              <a:t>- σ ) ] 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en-US" sz="2200" dirty="0"/>
              <a:t>for more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+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r>
              <a:rPr lang="en-US" sz="2400" dirty="0"/>
              <a:t>                                  log k/ k</a:t>
            </a:r>
            <a:r>
              <a:rPr lang="en-US" sz="2400" baseline="30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+r (σ</a:t>
            </a:r>
            <a:r>
              <a:rPr lang="en-US" sz="2400" baseline="30000" dirty="0"/>
              <a:t>- </a:t>
            </a:r>
            <a:r>
              <a:rPr lang="en-US" sz="2400" dirty="0"/>
              <a:t>- σ ) ]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2200" dirty="0"/>
              <a:t>for less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-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DB965-6E4D-4120-BB7D-C14BF26ED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6128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62352-1365-40D8-A707-9A20C66DAC0C}"/>
              </a:ext>
            </a:extLst>
          </p:cNvPr>
          <p:cNvSpPr/>
          <p:nvPr/>
        </p:nvSpPr>
        <p:spPr>
          <a:xfrm>
            <a:off x="115161" y="0"/>
            <a:ext cx="197361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 – Carbon atom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E9C76-BC55-4216-AFD6-961E39815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6566" y="501162"/>
            <a:ext cx="99143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63741-961B-477A-934E-6C5F9D9F6442}"/>
              </a:ext>
            </a:extLst>
          </p:cNvPr>
          <p:cNvSpPr/>
          <p:nvPr/>
        </p:nvSpPr>
        <p:spPr>
          <a:xfrm>
            <a:off x="8063503" y="73974"/>
            <a:ext cx="263405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56DD9-B209-4079-93EC-401EA4EC67E0}"/>
              </a:ext>
            </a:extLst>
          </p:cNvPr>
          <p:cNvSpPr/>
          <p:nvPr/>
        </p:nvSpPr>
        <p:spPr>
          <a:xfrm>
            <a:off x="115161" y="96202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E5F1D-996A-4D75-BAB1-ACA0838C5989}"/>
              </a:ext>
            </a:extLst>
          </p:cNvPr>
          <p:cNvSpPr/>
          <p:nvPr/>
        </p:nvSpPr>
        <p:spPr>
          <a:xfrm>
            <a:off x="1653216" y="825064"/>
            <a:ext cx="4996397" cy="101258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-0.002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+ 2.214</a:t>
            </a: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(±0.001)       (±0.001)</a:t>
            </a:r>
          </a:p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r=0.996; s=0.0001; F=640.41; n=7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67683-EE36-476D-B3A9-DA5F9DF2ADF1}"/>
              </a:ext>
            </a:extLst>
          </p:cNvPr>
          <p:cNvSpPr/>
          <p:nvPr/>
        </p:nvSpPr>
        <p:spPr>
          <a:xfrm>
            <a:off x="76689" y="2163438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51D0-8D97-4C53-BABA-692A09DBCA91}"/>
              </a:ext>
            </a:extLst>
          </p:cNvPr>
          <p:cNvSpPr/>
          <p:nvPr/>
        </p:nvSpPr>
        <p:spPr>
          <a:xfrm>
            <a:off x="1653217" y="2163438"/>
            <a:ext cx="4996396" cy="187897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-0.003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-    0.003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2.214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(±0.001)       (±0.001)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0.998; SE = 0.0001;  F = 341.86; n =6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-0.002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     0.004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+ 2.214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(±0.001)        (±0.001)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R = 0.993; SE = 0.002; F = 152.18;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6ED66-35BD-4F85-BCBD-77A4F09CBC40}"/>
              </a:ext>
            </a:extLst>
          </p:cNvPr>
          <p:cNvSpPr/>
          <p:nvPr/>
        </p:nvSpPr>
        <p:spPr>
          <a:xfrm>
            <a:off x="0" y="418353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A6EF6-B8C0-4DC9-A1FE-483C08440C4A}"/>
              </a:ext>
            </a:extLst>
          </p:cNvPr>
          <p:cNvSpPr/>
          <p:nvPr/>
        </p:nvSpPr>
        <p:spPr>
          <a:xfrm>
            <a:off x="1653216" y="4636191"/>
            <a:ext cx="4996396" cy="12003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= -0.003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- 0.002	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- 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 + 2.214</a:t>
            </a:r>
          </a:p>
          <a:p>
            <a:r>
              <a:rPr lang="en-US" dirty="0"/>
              <a:t>             (±0.001)     (±0.001)        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0.998; SE = 0.002; F = 152.18; n = 7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9797E6-130D-4AB9-8175-3704760A1F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7664" y="825064"/>
            <a:ext cx="5309175" cy="4486275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4FA7BF-AA90-464D-A56D-561B8D33C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627644"/>
              </p:ext>
            </p:extLst>
          </p:nvPr>
        </p:nvGraphicFramePr>
        <p:xfrm>
          <a:off x="9288462" y="890473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4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8462" y="890473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7AD33-A1A6-44F7-A6BB-FDF22B141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0417" y="458447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73493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64384-5A77-4F3A-82B7-BB40215B62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670877"/>
            <a:ext cx="5943600" cy="478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A3EBB6-385B-42BF-9004-7A1A95677A17}"/>
              </a:ext>
            </a:extLst>
          </p:cNvPr>
          <p:cNvSpPr/>
          <p:nvPr/>
        </p:nvSpPr>
        <p:spPr>
          <a:xfrm>
            <a:off x="7508824" y="0"/>
            <a:ext cx="257634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plot of 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323A97-3B6D-4B9C-AC5F-DC754F3304BE}"/>
              </a:ext>
            </a:extLst>
          </p:cNvPr>
          <p:cNvSpPr/>
          <p:nvPr/>
        </p:nvSpPr>
        <p:spPr>
          <a:xfrm>
            <a:off x="185499" y="0"/>
            <a:ext cx="197361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Carbon atom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BB303-C7E4-4AB3-AAED-5DB5CBFADA29}"/>
              </a:ext>
            </a:extLst>
          </p:cNvPr>
          <p:cNvSpPr/>
          <p:nvPr/>
        </p:nvSpPr>
        <p:spPr>
          <a:xfrm>
            <a:off x="58939" y="54463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3A2B8-49F4-4B09-ADEF-BD6E8751F55E}"/>
              </a:ext>
            </a:extLst>
          </p:cNvPr>
          <p:cNvSpPr/>
          <p:nvPr/>
        </p:nvSpPr>
        <p:spPr>
          <a:xfrm>
            <a:off x="1698031" y="471674"/>
            <a:ext cx="4178881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 0.018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+  2.077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(±0.001)  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  = 0.995; s = 0.001; n = 7; F =508.52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BDA6B-9591-487E-83DB-E1E751E6DB9D}"/>
              </a:ext>
            </a:extLst>
          </p:cNvPr>
          <p:cNvSpPr/>
          <p:nvPr/>
        </p:nvSpPr>
        <p:spPr>
          <a:xfrm>
            <a:off x="58939" y="1400908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A9E34-1322-48EB-B68C-F2E21F85DF7D}"/>
              </a:ext>
            </a:extLst>
          </p:cNvPr>
          <p:cNvSpPr/>
          <p:nvPr/>
        </p:nvSpPr>
        <p:spPr>
          <a:xfrm>
            <a:off x="1517415" y="1849101"/>
            <a:ext cx="4277977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 δ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0.016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+ 0.026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+ 2.077</a:t>
            </a:r>
          </a:p>
          <a:p>
            <a:r>
              <a:rPr lang="en-US" dirty="0"/>
              <a:t>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(±0.002)     (±0.002)        (0.001)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 = 0.996; SE = 0.001; F = 176.46; n =6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0.015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+ 0.032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  2.078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(±0.003)   (±0.002)          (0.001)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 = 0.990; SE = 0.002; F = 105.40; n =7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EF231-B5CC-4ABF-9A14-512F7ADD11F9}"/>
              </a:ext>
            </a:extLst>
          </p:cNvPr>
          <p:cNvSpPr/>
          <p:nvPr/>
        </p:nvSpPr>
        <p:spPr>
          <a:xfrm>
            <a:off x="-66173" y="3973980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Yukawa-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F861D-F8DF-4904-AFE1-AA46084FDEE6}"/>
              </a:ext>
            </a:extLst>
          </p:cNvPr>
          <p:cNvSpPr/>
          <p:nvPr/>
        </p:nvSpPr>
        <p:spPr>
          <a:xfrm>
            <a:off x="1041009" y="4806198"/>
            <a:ext cx="483590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  0.016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+ 0.021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)+	2.078</a:t>
            </a:r>
          </a:p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(±0.002)     (±0.003)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R = 0.996; SE = 0.001; F = 274.61; n =7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E85353-7A71-497D-9A07-AD9BF9125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62834"/>
              </p:ext>
            </p:extLst>
          </p:nvPr>
        </p:nvGraphicFramePr>
        <p:xfrm>
          <a:off x="8263277" y="796556"/>
          <a:ext cx="2011604" cy="1219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7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3277" y="796556"/>
                        <a:ext cx="2011604" cy="12195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F4CF899-E9F6-457C-80AE-20E43EE76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8572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A50212-3544-4772-9955-22B7D7CDDAB3}"/>
              </a:ext>
            </a:extLst>
          </p:cNvPr>
          <p:cNvSpPr/>
          <p:nvPr/>
        </p:nvSpPr>
        <p:spPr>
          <a:xfrm>
            <a:off x="7652188" y="107239"/>
            <a:ext cx="283122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plot of 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18777-2382-4E12-87AA-FF7B3D5A5316}"/>
              </a:ext>
            </a:extLst>
          </p:cNvPr>
          <p:cNvSpPr/>
          <p:nvPr/>
        </p:nvSpPr>
        <p:spPr>
          <a:xfrm>
            <a:off x="144014" y="107239"/>
            <a:ext cx="207620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baseline="-25000" dirty="0"/>
              <a:t>6</a:t>
            </a:r>
            <a:r>
              <a:rPr lang="en-US" b="1" dirty="0"/>
              <a:t>– Carbon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94AA9-8BCD-4676-99BA-8D4988425D15}"/>
              </a:ext>
            </a:extLst>
          </p:cNvPr>
          <p:cNvSpPr/>
          <p:nvPr/>
        </p:nvSpPr>
        <p:spPr>
          <a:xfrm>
            <a:off x="144014" y="74028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225435-1359-445A-ABE8-1A96B2874384}"/>
              </a:ext>
            </a:extLst>
          </p:cNvPr>
          <p:cNvSpPr/>
          <p:nvPr/>
        </p:nvSpPr>
        <p:spPr>
          <a:xfrm>
            <a:off x="1745646" y="740285"/>
            <a:ext cx="406431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-0.004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  2.210</a:t>
            </a:r>
          </a:p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(±0.001)            (±0.003)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r  = 0.917; s = 0.001; F = 26.41;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ED43B-D9C8-48C3-9461-F8660F872DE7}"/>
              </a:ext>
            </a:extLst>
          </p:cNvPr>
          <p:cNvSpPr/>
          <p:nvPr/>
        </p:nvSpPr>
        <p:spPr>
          <a:xfrm>
            <a:off x="1564018" y="3177311"/>
            <a:ext cx="444116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=  -0.001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-  0.008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  2.209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(±0.001      (±0.002)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0.928; SE = 0.001; F = 9.34;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0036-5543-4754-9F14-1800E221AF36}"/>
              </a:ext>
            </a:extLst>
          </p:cNvPr>
          <p:cNvSpPr/>
          <p:nvPr/>
        </p:nvSpPr>
        <p:spPr>
          <a:xfrm>
            <a:off x="50326" y="2675532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C2398-FD4E-45B0-B9F9-500D4638E923}"/>
              </a:ext>
            </a:extLst>
          </p:cNvPr>
          <p:cNvSpPr/>
          <p:nvPr/>
        </p:nvSpPr>
        <p:spPr>
          <a:xfrm>
            <a:off x="50326" y="437745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Yukawa-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6370C-C6EF-48CF-8A44-17C645A19198}"/>
              </a:ext>
            </a:extLst>
          </p:cNvPr>
          <p:cNvSpPr/>
          <p:nvPr/>
        </p:nvSpPr>
        <p:spPr>
          <a:xfrm>
            <a:off x="1425582" y="4898950"/>
            <a:ext cx="457960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-0.001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- 0.005(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+ 2.208</a:t>
            </a: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(±0.001)    (±0.001)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       R = 0.937; SE = 0.001; F = 10.76;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96597C-FF71-467C-8604-018E90BD28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7631" y="666789"/>
            <a:ext cx="5943600" cy="4756150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0509898-3F66-4C64-97B5-08F7FF92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960006"/>
              </p:ext>
            </p:extLst>
          </p:nvPr>
        </p:nvGraphicFramePr>
        <p:xfrm>
          <a:off x="8317064" y="778386"/>
          <a:ext cx="2166348" cy="131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41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064" y="778386"/>
                        <a:ext cx="2166348" cy="1313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B0754D-D896-4914-AF42-5E4BA2C1C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2895" y="112154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632367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9236C-1FB0-4061-A654-DDD401FB74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6222" y="947102"/>
            <a:ext cx="5343378" cy="49637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05DFC1-1940-4192-A8A4-3C20600F602F}"/>
              </a:ext>
            </a:extLst>
          </p:cNvPr>
          <p:cNvSpPr/>
          <p:nvPr/>
        </p:nvSpPr>
        <p:spPr>
          <a:xfrm>
            <a:off x="8064509" y="221567"/>
            <a:ext cx="26068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7EA54-118B-42C7-AA02-70AE94DBCA22}"/>
              </a:ext>
            </a:extLst>
          </p:cNvPr>
          <p:cNvSpPr/>
          <p:nvPr/>
        </p:nvSpPr>
        <p:spPr>
          <a:xfrm>
            <a:off x="0" y="36901"/>
            <a:ext cx="187743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- Carbon atom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692AE-BE7B-4D7B-9274-086099AC2BAA}"/>
              </a:ext>
            </a:extLst>
          </p:cNvPr>
          <p:cNvSpPr/>
          <p:nvPr/>
        </p:nvSpPr>
        <p:spPr>
          <a:xfrm>
            <a:off x="0" y="76243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B1506-C900-47F9-AEA0-B09CC68693E4}"/>
              </a:ext>
            </a:extLst>
          </p:cNvPr>
          <p:cNvSpPr/>
          <p:nvPr/>
        </p:nvSpPr>
        <p:spPr>
          <a:xfrm>
            <a:off x="1743035" y="762436"/>
            <a:ext cx="466185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-0.015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   2.190 </a:t>
            </a: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 (±0.001)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0.988; s = 0.001;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861D9-A028-4C08-B26A-BCBBD4651752}"/>
              </a:ext>
            </a:extLst>
          </p:cNvPr>
          <p:cNvSpPr/>
          <p:nvPr/>
        </p:nvSpPr>
        <p:spPr>
          <a:xfrm>
            <a:off x="0" y="2271282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972322-4E57-414C-BB90-E2FD5FE3D5F3}"/>
              </a:ext>
            </a:extLst>
          </p:cNvPr>
          <p:cNvSpPr/>
          <p:nvPr/>
        </p:nvSpPr>
        <p:spPr>
          <a:xfrm>
            <a:off x="1743034" y="1947441"/>
            <a:ext cx="4661854" cy="228678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-0.013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-  0.007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2.191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(±0.001)     (±0.001)        (0.001)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0.998; SE = 0.0003; n = 6; F = 349.25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-0.014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-   0.009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2.191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(±0.001)      (±0.001)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R = 0.993; SE = 0.001; n = 7; F= 146.55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CBA86-6065-4158-B37C-29E435F4841A}"/>
              </a:ext>
            </a:extLst>
          </p:cNvPr>
          <p:cNvSpPr/>
          <p:nvPr/>
        </p:nvSpPr>
        <p:spPr>
          <a:xfrm>
            <a:off x="0" y="432589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3B2C9-66BA-4D43-8894-CFBC7FF0F633}"/>
              </a:ext>
            </a:extLst>
          </p:cNvPr>
          <p:cNvSpPr/>
          <p:nvPr/>
        </p:nvSpPr>
        <p:spPr>
          <a:xfrm>
            <a:off x="1617785" y="4892977"/>
            <a:ext cx="4787103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-0.013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+ 0.004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+ 2.190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(±0.001)    (±0.002)              (±0.004)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 = 0.994; SE = 0.001; n = 7; F = 167.30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6904B23-C20C-4098-A432-7167FD536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210189"/>
              </p:ext>
            </p:extLst>
          </p:nvPr>
        </p:nvGraphicFramePr>
        <p:xfrm>
          <a:off x="9327326" y="1024215"/>
          <a:ext cx="2165980" cy="131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66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7326" y="1024215"/>
                        <a:ext cx="2165980" cy="13131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1F0ADA6-C7B4-4014-BCC6-948CC1A9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7461" y="122344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43098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5A55B-3B02-4E97-BD35-EA7C0BAFF8B4}"/>
              </a:ext>
            </a:extLst>
          </p:cNvPr>
          <p:cNvSpPr/>
          <p:nvPr/>
        </p:nvSpPr>
        <p:spPr>
          <a:xfrm>
            <a:off x="1554561" y="358759"/>
            <a:ext cx="9798066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TSP analysis of SCS data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carbon atoms of 4′-substituted 5-benzylidenebarbituric acids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1F03C9-C7A7-4E02-882E-2A7991770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31649"/>
              </p:ext>
            </p:extLst>
          </p:nvPr>
        </p:nvGraphicFramePr>
        <p:xfrm>
          <a:off x="4257821" y="1189770"/>
          <a:ext cx="6213394" cy="4478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055">
                  <a:extLst>
                    <a:ext uri="{9D8B030D-6E8A-4147-A177-3AD203B41FA5}">
                      <a16:colId xmlns:a16="http://schemas.microsoft.com/office/drawing/2014/main" val="2487243023"/>
                    </a:ext>
                  </a:extLst>
                </a:gridCol>
                <a:gridCol w="765168">
                  <a:extLst>
                    <a:ext uri="{9D8B030D-6E8A-4147-A177-3AD203B41FA5}">
                      <a16:colId xmlns:a16="http://schemas.microsoft.com/office/drawing/2014/main" val="3214005014"/>
                    </a:ext>
                  </a:extLst>
                </a:gridCol>
                <a:gridCol w="687820">
                  <a:extLst>
                    <a:ext uri="{9D8B030D-6E8A-4147-A177-3AD203B41FA5}">
                      <a16:colId xmlns:a16="http://schemas.microsoft.com/office/drawing/2014/main" val="2535957644"/>
                    </a:ext>
                  </a:extLst>
                </a:gridCol>
                <a:gridCol w="784984">
                  <a:extLst>
                    <a:ext uri="{9D8B030D-6E8A-4147-A177-3AD203B41FA5}">
                      <a16:colId xmlns:a16="http://schemas.microsoft.com/office/drawing/2014/main" val="3504233109"/>
                    </a:ext>
                  </a:extLst>
                </a:gridCol>
                <a:gridCol w="758776">
                  <a:extLst>
                    <a:ext uri="{9D8B030D-6E8A-4147-A177-3AD203B41FA5}">
                      <a16:colId xmlns:a16="http://schemas.microsoft.com/office/drawing/2014/main" val="2368249253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2736256809"/>
                    </a:ext>
                  </a:extLst>
                </a:gridCol>
                <a:gridCol w="540795">
                  <a:extLst>
                    <a:ext uri="{9D8B030D-6E8A-4147-A177-3AD203B41FA5}">
                      <a16:colId xmlns:a16="http://schemas.microsoft.com/office/drawing/2014/main" val="1813252767"/>
                    </a:ext>
                  </a:extLst>
                </a:gridCol>
                <a:gridCol w="451302">
                  <a:extLst>
                    <a:ext uri="{9D8B030D-6E8A-4147-A177-3AD203B41FA5}">
                      <a16:colId xmlns:a16="http://schemas.microsoft.com/office/drawing/2014/main" val="4136226131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1600959721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3210474513"/>
                    </a:ext>
                  </a:extLst>
                </a:gridCol>
              </a:tblGrid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1399791394"/>
                  </a:ext>
                </a:extLst>
              </a:tr>
              <a:tr h="6760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557745837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3606742561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(±0.045)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0.084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(±0.029)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875538711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519376633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(±0.092)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(±0.060)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491134864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1987920690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3.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-0.093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(±0.071)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0.035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0.057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358304710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940600053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(±0.085)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0.039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(±0.058)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(±0.063)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3555672799"/>
                  </a:ext>
                </a:extLst>
              </a:tr>
              <a:tr h="2781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641144046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F, R, ν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-0.001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0.078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(±0.027)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603469091"/>
                  </a:ext>
                </a:extLst>
              </a:tr>
              <a:tr h="3860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1436169827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AE342F8-4D4F-49CB-8CFE-F7E3E8F1F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797908"/>
              </p:ext>
            </p:extLst>
          </p:nvPr>
        </p:nvGraphicFramePr>
        <p:xfrm>
          <a:off x="497460" y="2250830"/>
          <a:ext cx="3155801" cy="191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604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6904B23-C20C-4098-A432-7167FD5365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460" y="2250830"/>
                        <a:ext cx="3155801" cy="1913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6722C-ED48-4090-8AB4-2A738D58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42029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280D99-E7BE-4CFB-BDD9-488E4D48AFAE}"/>
              </a:ext>
            </a:extLst>
          </p:cNvPr>
          <p:cNvSpPr/>
          <p:nvPr/>
        </p:nvSpPr>
        <p:spPr>
          <a:xfrm>
            <a:off x="150133" y="69008"/>
            <a:ext cx="207300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3′5′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-Carbon atoms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5AA88-BF6C-4460-8A74-56D75C1F2AEC}"/>
              </a:ext>
            </a:extLst>
          </p:cNvPr>
          <p:cNvSpPr/>
          <p:nvPr/>
        </p:nvSpPr>
        <p:spPr>
          <a:xfrm>
            <a:off x="4802191" y="41548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CD313-8E4D-473D-9A5B-5AB4E513897D}"/>
              </a:ext>
            </a:extLst>
          </p:cNvPr>
          <p:cNvSpPr/>
          <p:nvPr/>
        </p:nvSpPr>
        <p:spPr>
          <a:xfrm>
            <a:off x="708072" y="465800"/>
            <a:ext cx="4094119" cy="228678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0.044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2.094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(±0.024)    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r = 0.632; s =0.02; n =7</a:t>
            </a:r>
          </a:p>
          <a:p>
            <a:pPr algn="just"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0.038  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*   +  2.095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(±0.020)           (±0.009)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  r = 0.691; s =0.02; n =6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6EA06-4564-4E4C-8673-78A5E0E20DC9}"/>
              </a:ext>
            </a:extLst>
          </p:cNvPr>
          <p:cNvSpPr/>
          <p:nvPr/>
        </p:nvSpPr>
        <p:spPr>
          <a:xfrm>
            <a:off x="5544598" y="1546095"/>
            <a:ext cx="3690425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-0.042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+    2.103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(±0.013)        (±0.006)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0.825; s = 0.016; n =7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E240E-E02E-4420-9490-DFB72A57FBF2}"/>
              </a:ext>
            </a:extLst>
          </p:cNvPr>
          <p:cNvSpPr/>
          <p:nvPr/>
        </p:nvSpPr>
        <p:spPr>
          <a:xfrm>
            <a:off x="2220641" y="2872995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C20B4-2CD1-44E2-BDEF-B9719619909E}"/>
              </a:ext>
            </a:extLst>
          </p:cNvPr>
          <p:cNvSpPr/>
          <p:nvPr/>
        </p:nvSpPr>
        <p:spPr>
          <a:xfrm>
            <a:off x="708072" y="3366976"/>
            <a:ext cx="4431021" cy="203132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0.010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+    0.079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2.115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(±0.020)       (±0.020)     (±0.010)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0.891; SE = 0.01;  n = 6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0.006 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   0.081 R     +   2.117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(±0.019)       (±0.019)         (±0.010)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0.903; SE = 0.01;  n =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0A145-ADDC-4BD1-A896-33091074CFBC}"/>
              </a:ext>
            </a:extLst>
          </p:cNvPr>
          <p:cNvSpPr/>
          <p:nvPr/>
        </p:nvSpPr>
        <p:spPr>
          <a:xfrm>
            <a:off x="7244863" y="2720447"/>
            <a:ext cx="143282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0FFF0-0B3F-4A0D-9428-75FBA5D22CEA}"/>
              </a:ext>
            </a:extLst>
          </p:cNvPr>
          <p:cNvSpPr/>
          <p:nvPr/>
        </p:nvSpPr>
        <p:spPr>
          <a:xfrm>
            <a:off x="5629691" y="3242327"/>
            <a:ext cx="6096000" cy="2286780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0.019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+    0.084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  0.007 ν    +    2.117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(±0.045)         (±0.034)        (±0.029)         (±0.015)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     R = 0.895; SE = 0.016;  n = 6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-0.001F   +    0.078R    -   0.005 ν    +    2.116                               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(±0.050)       (±0.027)      (±0.030)         (±0.014)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      R  = 0.904,  s =0.016, n = 7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563B39A-35AF-454D-B329-54424CD5F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763128"/>
              </p:ext>
            </p:extLst>
          </p:nvPr>
        </p:nvGraphicFramePr>
        <p:xfrm>
          <a:off x="9448218" y="410880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9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8218" y="410880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76137-7A15-4931-8EA0-5DF6CCE3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09545" y="693502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24079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609-5C9A-4D3B-826B-AE3032A7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C689D-1EBF-4008-B889-33598C918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3189314"/>
          </a:xfrm>
          <a:solidFill>
            <a:srgbClr val="92D050"/>
          </a:solidFill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series of seven numbers of substituted 5-benzylidenebarbituric acids have been synthesized by condensation of barbituric acid with substituted benzaldehydes.  These synthesized substituted 5-benzylidenebarbituric acids have been characterized by the </a:t>
            </a:r>
            <a:r>
              <a:rPr lang="en-US" baseline="30000" dirty="0"/>
              <a:t>1</a:t>
            </a:r>
            <a:r>
              <a:rPr lang="en-US" dirty="0"/>
              <a:t>H and</a:t>
            </a:r>
            <a:r>
              <a:rPr lang="en-US" baseline="30000" dirty="0"/>
              <a:t>13</a:t>
            </a:r>
            <a:r>
              <a:rPr lang="en-US" dirty="0"/>
              <a:t>C spectral data.  The </a:t>
            </a:r>
            <a:r>
              <a:rPr lang="en-US" baseline="30000" dirty="0"/>
              <a:t>1</a:t>
            </a:r>
            <a:r>
              <a:rPr lang="en-US" dirty="0"/>
              <a:t>H and </a:t>
            </a:r>
            <a:r>
              <a:rPr lang="en-US" baseline="30000" dirty="0"/>
              <a:t>13</a:t>
            </a:r>
            <a:r>
              <a:rPr lang="en-US" dirty="0"/>
              <a:t>C NMR spectral data of these substituted 5-benzylidenebarbituric acids have been correlated with Hammett substituent constants and F and R parameters.   From the results of statistical analysis, the effects of the substituent on the spectral data have been studied.  The </a:t>
            </a:r>
            <a:r>
              <a:rPr lang="en-US" baseline="30000" dirty="0"/>
              <a:t>1</a:t>
            </a:r>
            <a:r>
              <a:rPr lang="en-US" dirty="0"/>
              <a:t>H and  </a:t>
            </a:r>
            <a:r>
              <a:rPr lang="en-US" baseline="30000" dirty="0"/>
              <a:t>13</a:t>
            </a:r>
            <a:r>
              <a:rPr lang="en-US" dirty="0"/>
              <a:t>C NMR spectral correlations produced the most number of satisfactory correlations.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C6DB6-1C98-4775-B74A-31BE6FF10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0908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87258-2BF9-4F6C-AD9F-E8281104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6" y="899526"/>
            <a:ext cx="8764906" cy="866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F6BAC-6606-4D47-AA09-3754200E9A2E}"/>
              </a:ext>
            </a:extLst>
          </p:cNvPr>
          <p:cNvSpPr/>
          <p:nvPr/>
        </p:nvSpPr>
        <p:spPr>
          <a:xfrm>
            <a:off x="1330924" y="2292282"/>
            <a:ext cx="10450259" cy="256685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R="0"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Effect of substituent on the </a:t>
            </a:r>
            <a:r>
              <a:rPr 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13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 - NMR chemical shifts of substituted 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5-benzylidenebarbituric acids. 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P.Mohandass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K.Radhakrishnan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S.Manimekalai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V.Suriyanarayanan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S.Radhakrishnan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Asian Journal of Research in Chemistry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(in press).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87A4A-1C02-4F83-91C9-0E93BDE6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93537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B3E-5455-4F6F-B434-53CD8C6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" y="0"/>
            <a:ext cx="268432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08EB7-AB4D-4191-8B11-32B71CE0C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BE3D1-163A-4192-999D-FC0E0CCAEF1A}"/>
              </a:ext>
            </a:extLst>
          </p:cNvPr>
          <p:cNvSpPr/>
          <p:nvPr/>
        </p:nvSpPr>
        <p:spPr>
          <a:xfrm>
            <a:off x="2160307" y="2050366"/>
            <a:ext cx="7871386" cy="353943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Antibacterial activity: A structure-reactivity study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4443-4B12-4A8D-AA69-E404F51B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64204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1E2D-0438-485A-AE98-DB8BB1C2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202"/>
            <a:ext cx="2349305" cy="574115"/>
          </a:xfrm>
          <a:gradFill>
            <a:gsLst>
              <a:gs pos="19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724C-B4E3-49F0-A527-2F66F87EADB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 of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′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2-benzylidene-1,3-indandiones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0D5BF-0E35-4196-A270-30DA1BF26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51064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286-6B50-4CD5-A6B2-34E9754C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4"/>
            <a:ext cx="2213113" cy="574115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EF6C-4573-4FD5-8383-73B8CEBFE4B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ortho-</a:t>
            </a:r>
            <a:r>
              <a:rPr lang="en-US" sz="2400" dirty="0"/>
              <a:t>Effect</a:t>
            </a:r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30000" dirty="0"/>
              <a:t>o</a:t>
            </a:r>
            <a:r>
              <a:rPr lang="en-US" sz="2400" dirty="0"/>
              <a:t>) =  </a:t>
            </a:r>
            <a:r>
              <a:rPr lang="en-US" sz="2800" i="1" dirty="0"/>
              <a:t>ρ</a:t>
            </a:r>
            <a:r>
              <a:rPr lang="en-US" sz="2400" dirty="0"/>
              <a:t>* </a:t>
            </a:r>
            <a:r>
              <a:rPr lang="en-US" sz="2800" dirty="0"/>
              <a:t>σ</a:t>
            </a:r>
            <a:r>
              <a:rPr lang="en-US" sz="2400" baseline="-25000" dirty="0"/>
              <a:t> o</a:t>
            </a:r>
            <a:r>
              <a:rPr lang="en-US" sz="2400" dirty="0"/>
              <a:t>*  +  δ E</a:t>
            </a:r>
            <a:r>
              <a:rPr lang="en-US" sz="2400" baseline="-25000" dirty="0"/>
              <a:t>s</a:t>
            </a:r>
          </a:p>
          <a:p>
            <a:pPr marL="0" indent="0">
              <a:buNone/>
            </a:pPr>
            <a:r>
              <a:rPr lang="en-US" sz="2400" dirty="0"/>
              <a:t>     σ</a:t>
            </a:r>
            <a:r>
              <a:rPr lang="en-US" sz="2400" baseline="-25000" dirty="0"/>
              <a:t> o</a:t>
            </a:r>
            <a:r>
              <a:rPr lang="en-US" sz="2400" dirty="0"/>
              <a:t>*</a:t>
            </a:r>
            <a:r>
              <a:rPr lang="en-US" sz="2400" baseline="-25000" dirty="0"/>
              <a:t> </a:t>
            </a:r>
            <a:r>
              <a:rPr lang="en-US" baseline="-25000" dirty="0"/>
              <a:t> </a:t>
            </a:r>
            <a:r>
              <a:rPr lang="en-US" dirty="0"/>
              <a:t>is the </a:t>
            </a:r>
            <a:r>
              <a:rPr lang="en-US" i="1" dirty="0"/>
              <a:t>ortho</a:t>
            </a:r>
            <a:r>
              <a:rPr lang="en-US" dirty="0"/>
              <a:t>-substituent constant</a:t>
            </a:r>
          </a:p>
          <a:p>
            <a:pPr marL="0" indent="0">
              <a:buNone/>
            </a:pPr>
            <a:r>
              <a:rPr lang="en-US" sz="2400" dirty="0"/>
              <a:t>     E</a:t>
            </a:r>
            <a:r>
              <a:rPr lang="en-US" sz="2400" baseline="-25000" dirty="0"/>
              <a:t>s </a:t>
            </a:r>
            <a:r>
              <a:rPr lang="en-US" dirty="0"/>
              <a:t>is</a:t>
            </a:r>
            <a:r>
              <a:rPr lang="en-US" sz="2400" dirty="0"/>
              <a:t> </a:t>
            </a:r>
            <a:r>
              <a:rPr lang="en-US" dirty="0"/>
              <a:t>the steric substituent constant</a:t>
            </a:r>
          </a:p>
          <a:p>
            <a:pPr marL="0" indent="0">
              <a:buNone/>
            </a:pPr>
            <a:r>
              <a:rPr lang="en-US" sz="2400" dirty="0"/>
              <a:t>     δ </a:t>
            </a:r>
            <a:r>
              <a:rPr lang="en-US" dirty="0"/>
              <a:t>is the susceptibility constant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07223-61FA-437B-A3F3-126C5240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41458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C1E3DE-B766-4267-A1F4-22F3CD66CD14}"/>
              </a:ext>
            </a:extLst>
          </p:cNvPr>
          <p:cNvSpPr/>
          <p:nvPr/>
        </p:nvSpPr>
        <p:spPr>
          <a:xfrm>
            <a:off x="3307335" y="0"/>
            <a:ext cx="7886285" cy="410882"/>
          </a:xfrm>
          <a:prstGeom prst="rect">
            <a:avLst/>
          </a:prstGeom>
          <a:gradFill>
            <a:gsLst>
              <a:gs pos="39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of 4′-substituted 2-benzylidene-1,3-indandiones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04BAE-5BEF-41C5-A199-69E8A1A40CDB}"/>
              </a:ext>
            </a:extLst>
          </p:cNvPr>
          <p:cNvSpPr/>
          <p:nvPr/>
        </p:nvSpPr>
        <p:spPr>
          <a:xfrm>
            <a:off x="0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CC72-DA6B-425B-BB14-C8E0AE3B3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601" y="523220"/>
            <a:ext cx="5553075" cy="55389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45DB4F-7055-4CF1-AFE9-D23464C4E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421250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8ABB917-0F10-4AEA-9F7A-7F4D5E1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8" y="143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577BF8D-B8D5-4983-A18C-4CC6802F9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446088"/>
              </p:ext>
            </p:extLst>
          </p:nvPr>
        </p:nvGraphicFramePr>
        <p:xfrm>
          <a:off x="3008835" y="1025870"/>
          <a:ext cx="7898495" cy="4806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4425">
                  <a:extLst>
                    <a:ext uri="{9D8B030D-6E8A-4147-A177-3AD203B41FA5}">
                      <a16:colId xmlns:a16="http://schemas.microsoft.com/office/drawing/2014/main" val="662458447"/>
                    </a:ext>
                  </a:extLst>
                </a:gridCol>
                <a:gridCol w="1542197">
                  <a:extLst>
                    <a:ext uri="{9D8B030D-6E8A-4147-A177-3AD203B41FA5}">
                      <a16:colId xmlns:a16="http://schemas.microsoft.com/office/drawing/2014/main" val="2561819656"/>
                    </a:ext>
                  </a:extLst>
                </a:gridCol>
                <a:gridCol w="1378424">
                  <a:extLst>
                    <a:ext uri="{9D8B030D-6E8A-4147-A177-3AD203B41FA5}">
                      <a16:colId xmlns:a16="http://schemas.microsoft.com/office/drawing/2014/main" val="3216144488"/>
                    </a:ext>
                  </a:extLst>
                </a:gridCol>
                <a:gridCol w="643403">
                  <a:extLst>
                    <a:ext uri="{9D8B030D-6E8A-4147-A177-3AD203B41FA5}">
                      <a16:colId xmlns:a16="http://schemas.microsoft.com/office/drawing/2014/main" val="2982196319"/>
                    </a:ext>
                  </a:extLst>
                </a:gridCol>
                <a:gridCol w="615412">
                  <a:extLst>
                    <a:ext uri="{9D8B030D-6E8A-4147-A177-3AD203B41FA5}">
                      <a16:colId xmlns:a16="http://schemas.microsoft.com/office/drawing/2014/main" val="752324691"/>
                    </a:ext>
                  </a:extLst>
                </a:gridCol>
                <a:gridCol w="615412">
                  <a:extLst>
                    <a:ext uri="{9D8B030D-6E8A-4147-A177-3AD203B41FA5}">
                      <a16:colId xmlns:a16="http://schemas.microsoft.com/office/drawing/2014/main" val="2335931539"/>
                    </a:ext>
                  </a:extLst>
                </a:gridCol>
                <a:gridCol w="515752">
                  <a:extLst>
                    <a:ext uri="{9D8B030D-6E8A-4147-A177-3AD203B41FA5}">
                      <a16:colId xmlns:a16="http://schemas.microsoft.com/office/drawing/2014/main" val="2789908422"/>
                    </a:ext>
                  </a:extLst>
                </a:gridCol>
                <a:gridCol w="846735">
                  <a:extLst>
                    <a:ext uri="{9D8B030D-6E8A-4147-A177-3AD203B41FA5}">
                      <a16:colId xmlns:a16="http://schemas.microsoft.com/office/drawing/2014/main" val="320408634"/>
                    </a:ext>
                  </a:extLst>
                </a:gridCol>
                <a:gridCol w="846735">
                  <a:extLst>
                    <a:ext uri="{9D8B030D-6E8A-4147-A177-3AD203B41FA5}">
                      <a16:colId xmlns:a16="http://schemas.microsoft.com/office/drawing/2014/main" val="3836144643"/>
                    </a:ext>
                  </a:extLst>
                </a:gridCol>
              </a:tblGrid>
              <a:tr h="2135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 of the microorganisms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Inhibition zone radius (mm)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6727"/>
                  </a:ext>
                </a:extLst>
              </a:tr>
              <a:tr h="6495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Standard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(Amphotericin – B)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-Br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-COOH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4194816434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Aeromonas hydrophilia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3313022069"/>
                  </a:ext>
                </a:extLst>
              </a:tr>
              <a:tr h="2437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687074242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Escherichia coli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267997945"/>
                  </a:ext>
                </a:extLst>
              </a:tr>
              <a:tr h="213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847385772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Pseudomonas aeruginosa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363970139"/>
                  </a:ext>
                </a:extLst>
              </a:tr>
              <a:tr h="24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532411723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Proteus mirabilis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230953127"/>
                  </a:ext>
                </a:extLst>
              </a:tr>
              <a:tr h="213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3938284041"/>
                  </a:ext>
                </a:extLst>
              </a:tr>
              <a:tr h="6438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Vibrio parahaemolyticus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836256015"/>
                  </a:ext>
                </a:extLst>
              </a:tr>
              <a:tr h="232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4205306172"/>
                  </a:ext>
                </a:extLst>
              </a:tr>
              <a:tr h="437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Staphylococcus aureus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8722042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CF5A46C-B298-455D-A312-C104A5C23D23}"/>
              </a:ext>
            </a:extLst>
          </p:cNvPr>
          <p:cNvSpPr/>
          <p:nvPr/>
        </p:nvSpPr>
        <p:spPr>
          <a:xfrm>
            <a:off x="1786066" y="428190"/>
            <a:ext cx="1040593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(Zone of inhibition (mm) values) of 4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2-benzylidene-1,3-indandiones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EB450-7156-439A-8156-85E036613CC5}"/>
              </a:ext>
            </a:extLst>
          </p:cNvPr>
          <p:cNvSpPr/>
          <p:nvPr/>
        </p:nvSpPr>
        <p:spPr>
          <a:xfrm>
            <a:off x="0" y="58858"/>
            <a:ext cx="1786066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</a:t>
            </a:r>
            <a:r>
              <a:rPr lang="en-US" sz="2000" dirty="0">
                <a:latin typeface="Algerian" panose="04020705040A02060702" pitchFamily="82" charset="0"/>
              </a:rPr>
              <a:t> </a:t>
            </a:r>
            <a:r>
              <a:rPr lang="en-US" sz="2400" dirty="0">
                <a:latin typeface="Algerian" panose="04020705040A02060702" pitchFamily="82" charset="0"/>
              </a:rPr>
              <a:t>4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CAAA6-A8E5-4DE4-A09B-9CC0B4E5C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28430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C96CA-FC0D-4FE7-A839-339EB3F8B592}"/>
              </a:ext>
            </a:extLst>
          </p:cNvPr>
          <p:cNvSpPr/>
          <p:nvPr/>
        </p:nvSpPr>
        <p:spPr>
          <a:xfrm>
            <a:off x="2246141" y="104190"/>
            <a:ext cx="9612923" cy="80021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log IZR (mm) with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D005CD-374A-48A7-B7C3-CB501408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28080"/>
              </p:ext>
            </p:extLst>
          </p:nvPr>
        </p:nvGraphicFramePr>
        <p:xfrm>
          <a:off x="2690722" y="1007165"/>
          <a:ext cx="7261662" cy="49391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2082">
                  <a:extLst>
                    <a:ext uri="{9D8B030D-6E8A-4147-A177-3AD203B41FA5}">
                      <a16:colId xmlns:a16="http://schemas.microsoft.com/office/drawing/2014/main" val="2729841835"/>
                    </a:ext>
                  </a:extLst>
                </a:gridCol>
                <a:gridCol w="1448466">
                  <a:extLst>
                    <a:ext uri="{9D8B030D-6E8A-4147-A177-3AD203B41FA5}">
                      <a16:colId xmlns:a16="http://schemas.microsoft.com/office/drawing/2014/main" val="2165329036"/>
                    </a:ext>
                  </a:extLst>
                </a:gridCol>
                <a:gridCol w="1245704">
                  <a:extLst>
                    <a:ext uri="{9D8B030D-6E8A-4147-A177-3AD203B41FA5}">
                      <a16:colId xmlns:a16="http://schemas.microsoft.com/office/drawing/2014/main" val="3694507512"/>
                    </a:ext>
                  </a:extLst>
                </a:gridCol>
                <a:gridCol w="1020115">
                  <a:extLst>
                    <a:ext uri="{9D8B030D-6E8A-4147-A177-3AD203B41FA5}">
                      <a16:colId xmlns:a16="http://schemas.microsoft.com/office/drawing/2014/main" val="3923967566"/>
                    </a:ext>
                  </a:extLst>
                </a:gridCol>
                <a:gridCol w="544530">
                  <a:extLst>
                    <a:ext uri="{9D8B030D-6E8A-4147-A177-3AD203B41FA5}">
                      <a16:colId xmlns:a16="http://schemas.microsoft.com/office/drawing/2014/main" val="289923289"/>
                    </a:ext>
                  </a:extLst>
                </a:gridCol>
                <a:gridCol w="453900">
                  <a:extLst>
                    <a:ext uri="{9D8B030D-6E8A-4147-A177-3AD203B41FA5}">
                      <a16:colId xmlns:a16="http://schemas.microsoft.com/office/drawing/2014/main" val="1664152113"/>
                    </a:ext>
                  </a:extLst>
                </a:gridCol>
                <a:gridCol w="658394">
                  <a:extLst>
                    <a:ext uri="{9D8B030D-6E8A-4147-A177-3AD203B41FA5}">
                      <a16:colId xmlns:a16="http://schemas.microsoft.com/office/drawing/2014/main" val="1889881952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047706156"/>
                    </a:ext>
                  </a:extLst>
                </a:gridCol>
                <a:gridCol w="397567">
                  <a:extLst>
                    <a:ext uri="{9D8B030D-6E8A-4147-A177-3AD203B41FA5}">
                      <a16:colId xmlns:a16="http://schemas.microsoft.com/office/drawing/2014/main" val="2657415934"/>
                    </a:ext>
                  </a:extLst>
                </a:gridCol>
              </a:tblGrid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S.No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Bacteria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Scale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ρ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log(IZR)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extLst>
                  <a:ext uri="{0D108BD9-81ED-4DB2-BD59-A6C34878D82A}">
                    <a16:rowId xmlns:a16="http://schemas.microsoft.com/office/drawing/2014/main" val="624137233"/>
                  </a:ext>
                </a:extLst>
              </a:tr>
              <a:tr h="162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extLst>
                  <a:ext uri="{0D108BD9-81ED-4DB2-BD59-A6C34878D82A}">
                    <a16:rowId xmlns:a16="http://schemas.microsoft.com/office/drawing/2014/main" val="1854228229"/>
                  </a:ext>
                </a:extLst>
              </a:tr>
              <a:tr h="523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Aeromonas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hydrophila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91465" algn="ctr"/>
                        </a:tabLst>
                      </a:pPr>
                      <a:r>
                        <a:rPr lang="en-US" sz="1000" dirty="0">
                          <a:effectLst/>
                        </a:rPr>
                        <a:t>	0.48±0.04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0.981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0.03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104.12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0.839±0.012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457300097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σ</a:t>
                      </a:r>
                      <a:r>
                        <a:rPr lang="en-US" sz="1000" baseline="-25000" dirty="0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0.50±0.11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20.56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0.815±0.028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828577404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0.30±0.05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37.47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0.897±0.019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013089509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0.29±0.06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24.42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0.878±0.023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276314856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0.26±0.03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0.981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102.65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0.879±0.012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667743691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0.25±0.03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67.47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0.865±0.015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130607960"/>
                  </a:ext>
                </a:extLst>
              </a:tr>
              <a:tr h="499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69545" algn="ctr"/>
                        </a:tabLst>
                      </a:pPr>
                      <a:r>
                        <a:rPr lang="en-US" sz="100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69545" algn="ctr"/>
                        </a:tabLst>
                      </a:pPr>
                      <a:r>
                        <a:rPr lang="en-US" sz="1000" dirty="0">
                          <a:effectLst/>
                        </a:rPr>
                        <a:t>    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Escherichia coli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0.39±0.03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134.03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0.896±0.008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409830341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σ</a:t>
                      </a:r>
                      <a:r>
                        <a:rPr lang="en-US" sz="1000" baseline="-25000" dirty="0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0.40±0.09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21.50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0.877±0.022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172961289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0.25±0.04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0.960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47.81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0.944±0.014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860046283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0.23±0.04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30.76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0.928±0.017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473522023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0.20±0.02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78.24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0.929±0.011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387611180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0.20±0.03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64.73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0.917±0.012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3504518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Pseudomonas aeruginosa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0.45±0.05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81.07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0.853±0.013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879665934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σ</a:t>
                      </a:r>
                      <a:r>
                        <a:rPr lang="en-US" sz="1000" baseline="-25000" dirty="0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0.47±0.10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21.05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0.830±0.026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975865109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0.30±0.03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140.74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0.909±0.010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172938620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0.28±0.04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52.47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0.890±0.015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798421096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0.24±0.03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0.968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61.35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0.891±0.014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17410445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0.24±0.03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0.965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0.04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54.32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0.877±0.015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78184511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33269-BB04-4F53-822E-B10757E5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8181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B9B2E5-21FD-40BB-A6EC-7688D9922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35294"/>
              </p:ext>
            </p:extLst>
          </p:nvPr>
        </p:nvGraphicFramePr>
        <p:xfrm>
          <a:off x="2800606" y="1342617"/>
          <a:ext cx="6105525" cy="4251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186">
                  <a:extLst>
                    <a:ext uri="{9D8B030D-6E8A-4147-A177-3AD203B41FA5}">
                      <a16:colId xmlns:a16="http://schemas.microsoft.com/office/drawing/2014/main" val="2301686082"/>
                    </a:ext>
                  </a:extLst>
                </a:gridCol>
                <a:gridCol w="1487171">
                  <a:extLst>
                    <a:ext uri="{9D8B030D-6E8A-4147-A177-3AD203B41FA5}">
                      <a16:colId xmlns:a16="http://schemas.microsoft.com/office/drawing/2014/main" val="1913904619"/>
                    </a:ext>
                  </a:extLst>
                </a:gridCol>
                <a:gridCol w="903603">
                  <a:extLst>
                    <a:ext uri="{9D8B030D-6E8A-4147-A177-3AD203B41FA5}">
                      <a16:colId xmlns:a16="http://schemas.microsoft.com/office/drawing/2014/main" val="1405748641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1326195090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val="3575438605"/>
                    </a:ext>
                  </a:extLst>
                </a:gridCol>
                <a:gridCol w="381636">
                  <a:extLst>
                    <a:ext uri="{9D8B030D-6E8A-4147-A177-3AD203B41FA5}">
                      <a16:colId xmlns:a16="http://schemas.microsoft.com/office/drawing/2014/main" val="211986058"/>
                    </a:ext>
                  </a:extLst>
                </a:gridCol>
                <a:gridCol w="609599">
                  <a:extLst>
                    <a:ext uri="{9D8B030D-6E8A-4147-A177-3AD203B41FA5}">
                      <a16:colId xmlns:a16="http://schemas.microsoft.com/office/drawing/2014/main" val="2229391771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403771974"/>
                    </a:ext>
                  </a:extLst>
                </a:gridCol>
                <a:gridCol w="226060">
                  <a:extLst>
                    <a:ext uri="{9D8B030D-6E8A-4147-A177-3AD203B41FA5}">
                      <a16:colId xmlns:a16="http://schemas.microsoft.com/office/drawing/2014/main" val="2940128045"/>
                    </a:ext>
                  </a:extLst>
                </a:gridCol>
              </a:tblGrid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Proteus miratrilis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0.52±0.03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257.61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0.852±0.008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79801673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σ</a:t>
                      </a:r>
                      <a:r>
                        <a:rPr lang="en-US" sz="900" baseline="-25000" dirty="0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0.55±0.10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32.39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0.824±0.025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851373457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0.32±0.05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38.53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0.915±0.020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308954548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0.31±0.06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38.53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0.895±0.022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741928571"/>
                  </a:ext>
                </a:extLst>
              </a:tr>
              <a:tr h="2400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0.27±0.04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30.39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0.895±0.020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71551011"/>
                  </a:ext>
                </a:extLst>
              </a:tr>
              <a:tr h="2400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-250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0.27±0.04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0.956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40.01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0.880±0.019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239307727"/>
                  </a:ext>
                </a:extLst>
              </a:tr>
              <a:tr h="236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Vibrio    paraheamolyticus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0.47±0.08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33.62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0.893±0.023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773110047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σ</a:t>
                      </a:r>
                      <a:r>
                        <a:rPr lang="en-US" sz="900" baseline="-25000" dirty="0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0.48±0.14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11.91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0.870±0.036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669275248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0.32±0.01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0.998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1337.04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0.952±0.003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055858653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0.31±0.02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200.93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0.932±0.009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072677562"/>
                  </a:ext>
                </a:extLst>
              </a:tr>
              <a:tr h="24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0.26±0.04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52.37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0.932±0.017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456077688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-250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0.26±0.03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0.973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72.13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0.917±0.014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411606100"/>
                  </a:ext>
                </a:extLst>
              </a:tr>
              <a:tr h="1814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964073026"/>
                  </a:ext>
                </a:extLst>
              </a:tr>
              <a:tr h="236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Staphylococcus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aureus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0.33±0.03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0.987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162.40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0.887±0.007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814913493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σ</a:t>
                      </a:r>
                      <a:r>
                        <a:rPr lang="en-US" sz="900" baseline="-25000" dirty="0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0.35±0.07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25.90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0.869±0.018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046931724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0.21±0.02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0.979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92.15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0.927±0.009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009858257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0.20±0.03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49.60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0.914±0.011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944817934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0.18±0.14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0.988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164.59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0.914±0.006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8032349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7ACF77-9931-4F8F-9E19-0C66CB8E4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46708"/>
              </p:ext>
            </p:extLst>
          </p:nvPr>
        </p:nvGraphicFramePr>
        <p:xfrm>
          <a:off x="2800606" y="969109"/>
          <a:ext cx="6105525" cy="373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185">
                  <a:extLst>
                    <a:ext uri="{9D8B030D-6E8A-4147-A177-3AD203B41FA5}">
                      <a16:colId xmlns:a16="http://schemas.microsoft.com/office/drawing/2014/main" val="3408157293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2873626122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48051340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562919302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val="1185205288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39316061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0471951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876012076"/>
                    </a:ext>
                  </a:extLst>
                </a:gridCol>
                <a:gridCol w="226060">
                  <a:extLst>
                    <a:ext uri="{9D8B030D-6E8A-4147-A177-3AD203B41FA5}">
                      <a16:colId xmlns:a16="http://schemas.microsoft.com/office/drawing/2014/main" val="3890270884"/>
                    </a:ext>
                  </a:extLst>
                </a:gridCol>
              </a:tblGrid>
              <a:tr h="373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log(IZR)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76128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93973-8D29-4B0C-BFD7-47CB401C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795854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048647-6124-480D-A97C-57E6A4B02104}"/>
              </a:ext>
            </a:extLst>
          </p:cNvPr>
          <p:cNvSpPr/>
          <p:nvPr/>
        </p:nvSpPr>
        <p:spPr>
          <a:xfrm>
            <a:off x="2667182" y="0"/>
            <a:ext cx="61693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Calibri" panose="020F0502020204030204" pitchFamily="34" charset="0"/>
              </a:rPr>
              <a:t>DSP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 of log IZR (mm) with dual parameter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6CDE52-5FB7-404A-8C07-3B399A0AB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59382"/>
              </p:ext>
            </p:extLst>
          </p:nvPr>
        </p:nvGraphicFramePr>
        <p:xfrm>
          <a:off x="2667183" y="809204"/>
          <a:ext cx="6169380" cy="49447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904">
                  <a:extLst>
                    <a:ext uri="{9D8B030D-6E8A-4147-A177-3AD203B41FA5}">
                      <a16:colId xmlns:a16="http://schemas.microsoft.com/office/drawing/2014/main" val="1814682660"/>
                    </a:ext>
                  </a:extLst>
                </a:gridCol>
                <a:gridCol w="1140983">
                  <a:extLst>
                    <a:ext uri="{9D8B030D-6E8A-4147-A177-3AD203B41FA5}">
                      <a16:colId xmlns:a16="http://schemas.microsoft.com/office/drawing/2014/main" val="2419360699"/>
                    </a:ext>
                  </a:extLst>
                </a:gridCol>
                <a:gridCol w="518629">
                  <a:extLst>
                    <a:ext uri="{9D8B030D-6E8A-4147-A177-3AD203B41FA5}">
                      <a16:colId xmlns:a16="http://schemas.microsoft.com/office/drawing/2014/main" val="1385143644"/>
                    </a:ext>
                  </a:extLst>
                </a:gridCol>
                <a:gridCol w="637914">
                  <a:extLst>
                    <a:ext uri="{9D8B030D-6E8A-4147-A177-3AD203B41FA5}">
                      <a16:colId xmlns:a16="http://schemas.microsoft.com/office/drawing/2014/main" val="4276292163"/>
                    </a:ext>
                  </a:extLst>
                </a:gridCol>
                <a:gridCol w="637914">
                  <a:extLst>
                    <a:ext uri="{9D8B030D-6E8A-4147-A177-3AD203B41FA5}">
                      <a16:colId xmlns:a16="http://schemas.microsoft.com/office/drawing/2014/main" val="2258168237"/>
                    </a:ext>
                  </a:extLst>
                </a:gridCol>
                <a:gridCol w="413750">
                  <a:extLst>
                    <a:ext uri="{9D8B030D-6E8A-4147-A177-3AD203B41FA5}">
                      <a16:colId xmlns:a16="http://schemas.microsoft.com/office/drawing/2014/main" val="3111634159"/>
                    </a:ext>
                  </a:extLst>
                </a:gridCol>
                <a:gridCol w="409717">
                  <a:extLst>
                    <a:ext uri="{9D8B030D-6E8A-4147-A177-3AD203B41FA5}">
                      <a16:colId xmlns:a16="http://schemas.microsoft.com/office/drawing/2014/main" val="1915731677"/>
                    </a:ext>
                  </a:extLst>
                </a:gridCol>
                <a:gridCol w="478292">
                  <a:extLst>
                    <a:ext uri="{9D8B030D-6E8A-4147-A177-3AD203B41FA5}">
                      <a16:colId xmlns:a16="http://schemas.microsoft.com/office/drawing/2014/main" val="2046531679"/>
                    </a:ext>
                  </a:extLst>
                </a:gridCol>
                <a:gridCol w="701877">
                  <a:extLst>
                    <a:ext uri="{9D8B030D-6E8A-4147-A177-3AD203B41FA5}">
                      <a16:colId xmlns:a16="http://schemas.microsoft.com/office/drawing/2014/main" val="2638106254"/>
                    </a:ext>
                  </a:extLst>
                </a:gridCol>
                <a:gridCol w="195350">
                  <a:extLst>
                    <a:ext uri="{9D8B030D-6E8A-4147-A177-3AD203B41FA5}">
                      <a16:colId xmlns:a16="http://schemas.microsoft.com/office/drawing/2014/main" val="794011954"/>
                    </a:ext>
                  </a:extLst>
                </a:gridCol>
                <a:gridCol w="620050">
                  <a:extLst>
                    <a:ext uri="{9D8B030D-6E8A-4147-A177-3AD203B41FA5}">
                      <a16:colId xmlns:a16="http://schemas.microsoft.com/office/drawing/2014/main" val="469795497"/>
                    </a:ext>
                  </a:extLst>
                </a:gridCol>
              </a:tblGrid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S. No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Bacteria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Scale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ρ</a:t>
                      </a:r>
                      <a:r>
                        <a:rPr lang="en-US" sz="1050" baseline="-25000">
                          <a:effectLst/>
                        </a:rPr>
                        <a:t>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ρ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SE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log(IZR)</a:t>
                      </a:r>
                      <a:r>
                        <a:rPr lang="en-US" sz="1050" baseline="30000">
                          <a:effectLst/>
                        </a:rPr>
                        <a:t>o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λ=ρ</a:t>
                      </a:r>
                      <a:r>
                        <a:rPr lang="en-US" sz="1050" baseline="-25000">
                          <a:effectLst/>
                        </a:rPr>
                        <a:t>R/</a:t>
                      </a:r>
                      <a:r>
                        <a:rPr lang="en-US" sz="1050">
                          <a:effectLst/>
                        </a:rPr>
                        <a:t>ρ</a:t>
                      </a:r>
                      <a:r>
                        <a:rPr lang="en-US" sz="1050" baseline="-25000">
                          <a:effectLst/>
                        </a:rPr>
                        <a:t>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269886650"/>
                  </a:ext>
                </a:extLst>
              </a:tr>
              <a:tr h="6184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1050" dirty="0" err="1">
                          <a:effectLst/>
                        </a:rPr>
                        <a:t>Aeromonas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Hydrophila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05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1050" dirty="0" err="1">
                          <a:effectLst/>
                        </a:rPr>
                        <a:t>σ</a:t>
                      </a:r>
                      <a:r>
                        <a:rPr lang="en-US" sz="1050" baseline="-25000" dirty="0" err="1">
                          <a:effectLst/>
                        </a:rPr>
                        <a:t>I</a:t>
                      </a:r>
                      <a:r>
                        <a:rPr lang="en-US" sz="1050" baseline="-25000" dirty="0">
                          <a:effectLst/>
                        </a:rPr>
                        <a:t>, </a:t>
                      </a:r>
                      <a:r>
                        <a:rPr lang="en-US" sz="1050" dirty="0" err="1">
                          <a:effectLst/>
                        </a:rPr>
                        <a:t>σ</a:t>
                      </a:r>
                      <a:r>
                        <a:rPr lang="en-US" sz="1050" baseline="-25000" dirty="0" err="1">
                          <a:effectLst/>
                        </a:rPr>
                        <a:t>R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0.44±0.17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0.50±0.17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0.890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0.08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05.72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0.87±0.05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1.14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extLst>
                  <a:ext uri="{0D108BD9-81ED-4DB2-BD59-A6C34878D82A}">
                    <a16:rowId xmlns:a16="http://schemas.microsoft.com/office/drawing/2014/main" val="3780685397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+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0.08±0.18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0.17±0.06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0.876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04.97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0.92±0.07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4257889392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-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0.61±0.05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0.68±0.06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0.991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84.98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0.86±0.02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3240848878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F,R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0.41±0.08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0.46±0.08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0.979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22.27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0.84±0.02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597350515"/>
                  </a:ext>
                </a:extLst>
              </a:tr>
              <a:tr h="1235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490532592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Escherichia coli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0.37±0.12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0.42±0.12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08.04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0.92±0.04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2705307260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+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0.08±0.15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0.14±0.05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0.880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05.17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0.96±0.05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1.75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646785377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-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0.50±0.06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0.53±0.06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0.986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50.92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0.91±0.02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479924138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F,R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0.36±0.07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0.39±0.07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0.978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21.88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0.90±0.02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496757948"/>
                  </a:ext>
                </a:extLst>
              </a:tr>
              <a:tr h="1515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extLst>
                  <a:ext uri="{0D108BD9-81ED-4DB2-BD59-A6C34878D82A}">
                    <a16:rowId xmlns:a16="http://schemas.microsoft.com/office/drawing/2014/main" val="1450629572"/>
                  </a:ext>
                </a:extLst>
              </a:tr>
              <a:tr h="350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Pseudomonas aeruginosa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0.43±0.10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0.53±0.11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0.956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16.19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0.89±0.03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extLst>
                  <a:ext uri="{0D108BD9-81ED-4DB2-BD59-A6C34878D82A}">
                    <a16:rowId xmlns:a16="http://schemas.microsoft.com/office/drawing/2014/main" val="1336494743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5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+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0.06±0.14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0.17±0.05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08.35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0.94±0.05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2.83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19912721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-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0.56±0.10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0.62±0.11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0.966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20.96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0.87±0.03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4149981037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F,R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0.43±0.22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0.56±0.23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0.999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341.28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0.88±0.01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1.30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37454718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0DA33-EE5F-4C8C-96F7-F693B2C62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3231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5D1D73-F777-438A-8A78-EA2970104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91471"/>
              </p:ext>
            </p:extLst>
          </p:nvPr>
        </p:nvGraphicFramePr>
        <p:xfrm>
          <a:off x="3188993" y="1078173"/>
          <a:ext cx="6800340" cy="4763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337">
                  <a:extLst>
                    <a:ext uri="{9D8B030D-6E8A-4147-A177-3AD203B41FA5}">
                      <a16:colId xmlns:a16="http://schemas.microsoft.com/office/drawing/2014/main" val="2337583688"/>
                    </a:ext>
                  </a:extLst>
                </a:gridCol>
                <a:gridCol w="1257675">
                  <a:extLst>
                    <a:ext uri="{9D8B030D-6E8A-4147-A177-3AD203B41FA5}">
                      <a16:colId xmlns:a16="http://schemas.microsoft.com/office/drawing/2014/main" val="2258195442"/>
                    </a:ext>
                  </a:extLst>
                </a:gridCol>
                <a:gridCol w="571671">
                  <a:extLst>
                    <a:ext uri="{9D8B030D-6E8A-4147-A177-3AD203B41FA5}">
                      <a16:colId xmlns:a16="http://schemas.microsoft.com/office/drawing/2014/main" val="3199409722"/>
                    </a:ext>
                  </a:extLst>
                </a:gridCol>
                <a:gridCol w="703155">
                  <a:extLst>
                    <a:ext uri="{9D8B030D-6E8A-4147-A177-3AD203B41FA5}">
                      <a16:colId xmlns:a16="http://schemas.microsoft.com/office/drawing/2014/main" val="2703831198"/>
                    </a:ext>
                  </a:extLst>
                </a:gridCol>
                <a:gridCol w="703155">
                  <a:extLst>
                    <a:ext uri="{9D8B030D-6E8A-4147-A177-3AD203B41FA5}">
                      <a16:colId xmlns:a16="http://schemas.microsoft.com/office/drawing/2014/main" val="956586513"/>
                    </a:ext>
                  </a:extLst>
                </a:gridCol>
                <a:gridCol w="456066">
                  <a:extLst>
                    <a:ext uri="{9D8B030D-6E8A-4147-A177-3AD203B41FA5}">
                      <a16:colId xmlns:a16="http://schemas.microsoft.com/office/drawing/2014/main" val="1323704644"/>
                    </a:ext>
                  </a:extLst>
                </a:gridCol>
                <a:gridCol w="451620">
                  <a:extLst>
                    <a:ext uri="{9D8B030D-6E8A-4147-A177-3AD203B41FA5}">
                      <a16:colId xmlns:a16="http://schemas.microsoft.com/office/drawing/2014/main" val="3403924361"/>
                    </a:ext>
                  </a:extLst>
                </a:gridCol>
                <a:gridCol w="527208">
                  <a:extLst>
                    <a:ext uri="{9D8B030D-6E8A-4147-A177-3AD203B41FA5}">
                      <a16:colId xmlns:a16="http://schemas.microsoft.com/office/drawing/2014/main" val="915814029"/>
                    </a:ext>
                  </a:extLst>
                </a:gridCol>
                <a:gridCol w="773661">
                  <a:extLst>
                    <a:ext uri="{9D8B030D-6E8A-4147-A177-3AD203B41FA5}">
                      <a16:colId xmlns:a16="http://schemas.microsoft.com/office/drawing/2014/main" val="1531892424"/>
                    </a:ext>
                  </a:extLst>
                </a:gridCol>
                <a:gridCol w="215329">
                  <a:extLst>
                    <a:ext uri="{9D8B030D-6E8A-4147-A177-3AD203B41FA5}">
                      <a16:colId xmlns:a16="http://schemas.microsoft.com/office/drawing/2014/main" val="468264258"/>
                    </a:ext>
                  </a:extLst>
                </a:gridCol>
                <a:gridCol w="683463">
                  <a:extLst>
                    <a:ext uri="{9D8B030D-6E8A-4147-A177-3AD203B41FA5}">
                      <a16:colId xmlns:a16="http://schemas.microsoft.com/office/drawing/2014/main" val="2261507651"/>
                    </a:ext>
                  </a:extLst>
                </a:gridCol>
              </a:tblGrid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Proteus miratrilis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0.54±0.13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0.53±0.14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12.26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0.87±0.04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256030911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0.18±0.19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0.17±0.07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05.29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0.91±0.07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771019908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0.69±0.09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0.66±0.09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36.34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0.86±0.02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030955502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0.54±0.80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0.54±0.08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31.31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0.85±0.03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685464585"/>
                  </a:ext>
                </a:extLst>
              </a:tr>
              <a:tr h="630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Vibrio </a:t>
                      </a:r>
                      <a:r>
                        <a:rPr lang="en-US" sz="1100" dirty="0" err="1">
                          <a:effectLst/>
                        </a:rPr>
                        <a:t>paraheamolyticus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0.42±0.08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0.61±0.08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36.82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0.95±0.02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1.45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3191040300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0.02±0.19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0.18±0.07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0.99±0.07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9.00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3344124264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0.55±0.15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0.68±0.16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0.93±0.05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2079636664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0.42±0.03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0.66±0.03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314.17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0.95±0.01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1395188004"/>
                  </a:ext>
                </a:extLst>
              </a:tr>
              <a:tr h="217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2537112536"/>
                  </a:ext>
                </a:extLst>
              </a:tr>
              <a:tr h="630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Staphylococcus aureus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0.31±0.09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0.37±0.10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9.72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0.91±0.03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3943252403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0.05±0.12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0.12±0.04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0.95±0.04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2.40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3368201396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0.47±0.05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47.30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0.90±0.01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716157255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0.29±0.19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0.36±0.19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216.31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0.90±0.01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1.24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89042965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3D90A30-6A08-4966-8F02-215F57BDA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563" y="1627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BB204A-FD43-419D-90A6-E9BDCBE8B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374602"/>
              </p:ext>
            </p:extLst>
          </p:nvPr>
        </p:nvGraphicFramePr>
        <p:xfrm>
          <a:off x="3188482" y="737920"/>
          <a:ext cx="6800851" cy="34709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371">
                  <a:extLst>
                    <a:ext uri="{9D8B030D-6E8A-4147-A177-3AD203B41FA5}">
                      <a16:colId xmlns:a16="http://schemas.microsoft.com/office/drawing/2014/main" val="3876153720"/>
                    </a:ext>
                  </a:extLst>
                </a:gridCol>
                <a:gridCol w="1257770">
                  <a:extLst>
                    <a:ext uri="{9D8B030D-6E8A-4147-A177-3AD203B41FA5}">
                      <a16:colId xmlns:a16="http://schemas.microsoft.com/office/drawing/2014/main" val="968253466"/>
                    </a:ext>
                  </a:extLst>
                </a:gridCol>
                <a:gridCol w="571714">
                  <a:extLst>
                    <a:ext uri="{9D8B030D-6E8A-4147-A177-3AD203B41FA5}">
                      <a16:colId xmlns:a16="http://schemas.microsoft.com/office/drawing/2014/main" val="3083517925"/>
                    </a:ext>
                  </a:extLst>
                </a:gridCol>
                <a:gridCol w="703208">
                  <a:extLst>
                    <a:ext uri="{9D8B030D-6E8A-4147-A177-3AD203B41FA5}">
                      <a16:colId xmlns:a16="http://schemas.microsoft.com/office/drawing/2014/main" val="3253849532"/>
                    </a:ext>
                  </a:extLst>
                </a:gridCol>
                <a:gridCol w="703208">
                  <a:extLst>
                    <a:ext uri="{9D8B030D-6E8A-4147-A177-3AD203B41FA5}">
                      <a16:colId xmlns:a16="http://schemas.microsoft.com/office/drawing/2014/main" val="1336606218"/>
                    </a:ext>
                  </a:extLst>
                </a:gridCol>
                <a:gridCol w="456100">
                  <a:extLst>
                    <a:ext uri="{9D8B030D-6E8A-4147-A177-3AD203B41FA5}">
                      <a16:colId xmlns:a16="http://schemas.microsoft.com/office/drawing/2014/main" val="2757253822"/>
                    </a:ext>
                  </a:extLst>
                </a:gridCol>
                <a:gridCol w="451654">
                  <a:extLst>
                    <a:ext uri="{9D8B030D-6E8A-4147-A177-3AD203B41FA5}">
                      <a16:colId xmlns:a16="http://schemas.microsoft.com/office/drawing/2014/main" val="3578695348"/>
                    </a:ext>
                  </a:extLst>
                </a:gridCol>
                <a:gridCol w="527247">
                  <a:extLst>
                    <a:ext uri="{9D8B030D-6E8A-4147-A177-3AD203B41FA5}">
                      <a16:colId xmlns:a16="http://schemas.microsoft.com/office/drawing/2014/main" val="3353546161"/>
                    </a:ext>
                  </a:extLst>
                </a:gridCol>
                <a:gridCol w="773719">
                  <a:extLst>
                    <a:ext uri="{9D8B030D-6E8A-4147-A177-3AD203B41FA5}">
                      <a16:colId xmlns:a16="http://schemas.microsoft.com/office/drawing/2014/main" val="2688909612"/>
                    </a:ext>
                  </a:extLst>
                </a:gridCol>
                <a:gridCol w="215345">
                  <a:extLst>
                    <a:ext uri="{9D8B030D-6E8A-4147-A177-3AD203B41FA5}">
                      <a16:colId xmlns:a16="http://schemas.microsoft.com/office/drawing/2014/main" val="3538118191"/>
                    </a:ext>
                  </a:extLst>
                </a:gridCol>
                <a:gridCol w="683515">
                  <a:extLst>
                    <a:ext uri="{9D8B030D-6E8A-4147-A177-3AD203B41FA5}">
                      <a16:colId xmlns:a16="http://schemas.microsoft.com/office/drawing/2014/main" val="1076871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S. 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log(IZR)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λ=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247671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70C99-BF7F-4D9B-B3C3-1FD7E01F7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800409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484B2E-56E1-4CBF-ABFC-507F94E02172}"/>
              </a:ext>
            </a:extLst>
          </p:cNvPr>
          <p:cNvSpPr/>
          <p:nvPr/>
        </p:nvSpPr>
        <p:spPr>
          <a:xfrm>
            <a:off x="2555630" y="114425"/>
            <a:ext cx="7967003" cy="68788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multiple regression analysis of log IZR (mm) with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(σ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and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(σ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 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constants using Yukawa –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1E558D-D43E-40D2-B00A-C3AE938FD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91894"/>
              </p:ext>
            </p:extLst>
          </p:nvPr>
        </p:nvGraphicFramePr>
        <p:xfrm>
          <a:off x="2720127" y="1007165"/>
          <a:ext cx="6781683" cy="4618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2439">
                  <a:extLst>
                    <a:ext uri="{9D8B030D-6E8A-4147-A177-3AD203B41FA5}">
                      <a16:colId xmlns:a16="http://schemas.microsoft.com/office/drawing/2014/main" val="1661988333"/>
                    </a:ext>
                  </a:extLst>
                </a:gridCol>
                <a:gridCol w="1670055">
                  <a:extLst>
                    <a:ext uri="{9D8B030D-6E8A-4147-A177-3AD203B41FA5}">
                      <a16:colId xmlns:a16="http://schemas.microsoft.com/office/drawing/2014/main" val="2221216866"/>
                    </a:ext>
                  </a:extLst>
                </a:gridCol>
                <a:gridCol w="1165909">
                  <a:extLst>
                    <a:ext uri="{9D8B030D-6E8A-4147-A177-3AD203B41FA5}">
                      <a16:colId xmlns:a16="http://schemas.microsoft.com/office/drawing/2014/main" val="3934211762"/>
                    </a:ext>
                  </a:extLst>
                </a:gridCol>
                <a:gridCol w="706439">
                  <a:extLst>
                    <a:ext uri="{9D8B030D-6E8A-4147-A177-3AD203B41FA5}">
                      <a16:colId xmlns:a16="http://schemas.microsoft.com/office/drawing/2014/main" val="1801609670"/>
                    </a:ext>
                  </a:extLst>
                </a:gridCol>
                <a:gridCol w="830879">
                  <a:extLst>
                    <a:ext uri="{9D8B030D-6E8A-4147-A177-3AD203B41FA5}">
                      <a16:colId xmlns:a16="http://schemas.microsoft.com/office/drawing/2014/main" val="2864871818"/>
                    </a:ext>
                  </a:extLst>
                </a:gridCol>
                <a:gridCol w="523926">
                  <a:extLst>
                    <a:ext uri="{9D8B030D-6E8A-4147-A177-3AD203B41FA5}">
                      <a16:colId xmlns:a16="http://schemas.microsoft.com/office/drawing/2014/main" val="702522215"/>
                    </a:ext>
                  </a:extLst>
                </a:gridCol>
                <a:gridCol w="516906">
                  <a:extLst>
                    <a:ext uri="{9D8B030D-6E8A-4147-A177-3AD203B41FA5}">
                      <a16:colId xmlns:a16="http://schemas.microsoft.com/office/drawing/2014/main" val="2621332410"/>
                    </a:ext>
                  </a:extLst>
                </a:gridCol>
                <a:gridCol w="529670">
                  <a:extLst>
                    <a:ext uri="{9D8B030D-6E8A-4147-A177-3AD203B41FA5}">
                      <a16:colId xmlns:a16="http://schemas.microsoft.com/office/drawing/2014/main" val="4268760532"/>
                    </a:ext>
                  </a:extLst>
                </a:gridCol>
                <a:gridCol w="325460">
                  <a:extLst>
                    <a:ext uri="{9D8B030D-6E8A-4147-A177-3AD203B41FA5}">
                      <a16:colId xmlns:a16="http://schemas.microsoft.com/office/drawing/2014/main" val="3455220446"/>
                    </a:ext>
                  </a:extLst>
                </a:gridCol>
              </a:tblGrid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501300224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         Bacteria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Scale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ρ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144077509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4272659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463726233"/>
                  </a:ext>
                </a:extLst>
              </a:tr>
              <a:tr h="372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Aeromonas hydrophila 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0.07±0.01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0.984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extLst>
                  <a:ext uri="{0D108BD9-81ED-4DB2-BD59-A6C34878D82A}">
                    <a16:rowId xmlns:a16="http://schemas.microsoft.com/office/drawing/2014/main" val="3369260510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0.41±0.09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0.20±0.90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23.99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3365345341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409235795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Escherichia coli 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0.07±0.04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94.85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796767586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0.33±0.06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0.17±0.06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0.978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32.96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108916545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3952751722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Pseudomonas aeruginosa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0.38±0.04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0.12±0.05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110.24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extLst>
                  <a:ext uri="{0D108BD9-81ED-4DB2-BD59-A6C34878D82A}">
                    <a16:rowId xmlns:a16="http://schemas.microsoft.com/office/drawing/2014/main" val="1624838136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173.63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224427266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Proteus miratrilis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0.50±0.04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122.79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046342094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0.46±0.07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0.18±0.07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0.983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825967596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699140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836722895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Vibrio paraheamolyticus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0.22±0.05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115.03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967589829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556.9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3863192080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4042386626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Staphylococcus aureus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311.31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529900829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0.28±0.02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145.43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698819919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80031934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B945C-15C5-4109-A22F-96B49CD5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69910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4EE88-E72A-4B9E-B116-BC5E2DF68CD1}"/>
              </a:ext>
            </a:extLst>
          </p:cNvPr>
          <p:cNvSpPr/>
          <p:nvPr/>
        </p:nvSpPr>
        <p:spPr>
          <a:xfrm>
            <a:off x="2995471" y="-9539"/>
            <a:ext cx="3100529" cy="461665"/>
          </a:xfrm>
          <a:prstGeom prst="rect">
            <a:avLst/>
          </a:prstGeom>
          <a:gradFill>
            <a:gsLst>
              <a:gs pos="25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Aeromonas</a:t>
            </a: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hydrophila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DDA96-4B59-4D05-81C7-6BB07E2D35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4375" y="956090"/>
            <a:ext cx="5127625" cy="4203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7A9156-7FC0-4467-A295-496AD2FBF7EC}"/>
              </a:ext>
            </a:extLst>
          </p:cNvPr>
          <p:cNvSpPr/>
          <p:nvPr/>
        </p:nvSpPr>
        <p:spPr>
          <a:xfrm>
            <a:off x="8395465" y="278085"/>
            <a:ext cx="3164649" cy="41088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64D90F-98DB-4D8E-919A-A3F722165A66}"/>
              </a:ext>
            </a:extLst>
          </p:cNvPr>
          <p:cNvSpPr/>
          <p:nvPr/>
        </p:nvSpPr>
        <p:spPr>
          <a:xfrm>
            <a:off x="1864036" y="698469"/>
            <a:ext cx="45508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  0.48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+    0.839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(±0.04)           (±0.012)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0.981, n = 6, F = 104.12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A8A5-3194-448F-997C-2FC51E9BA858}"/>
              </a:ext>
            </a:extLst>
          </p:cNvPr>
          <p:cNvSpPr/>
          <p:nvPr/>
        </p:nvSpPr>
        <p:spPr>
          <a:xfrm>
            <a:off x="1864036" y="2047256"/>
            <a:ext cx="4550833" cy="235756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0.61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+ 0.68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(±0.06)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0.991,  SE = 0.02, n = 6, F = 84.98</a:t>
            </a: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0.41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+ 0.46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+ 0.84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(±0.08)     (±0.08)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R = 0.979,  SE = 0.03, n = 5, F = 22.27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D1331-6BC7-4730-84CE-269008F061E7}"/>
              </a:ext>
            </a:extLst>
          </p:cNvPr>
          <p:cNvSpPr/>
          <p:nvPr/>
        </p:nvSpPr>
        <p:spPr>
          <a:xfrm>
            <a:off x="1864035" y="5054810"/>
            <a:ext cx="45508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0.45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0.85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(±0.07)     (±0.01)  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0.984, SE = 0.03, n = 6, F = 45.17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1D325-E6F9-4B78-A324-75D83FD88358}"/>
              </a:ext>
            </a:extLst>
          </p:cNvPr>
          <p:cNvSpPr/>
          <p:nvPr/>
        </p:nvSpPr>
        <p:spPr>
          <a:xfrm>
            <a:off x="65146" y="698469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CC57F5-D09D-452A-9658-836FC057AAE5}"/>
              </a:ext>
            </a:extLst>
          </p:cNvPr>
          <p:cNvSpPr/>
          <p:nvPr/>
        </p:nvSpPr>
        <p:spPr>
          <a:xfrm>
            <a:off x="45910" y="206913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534C9-2E57-40E6-AC5F-8F1711B7F71E}"/>
              </a:ext>
            </a:extLst>
          </p:cNvPr>
          <p:cNvSpPr/>
          <p:nvPr/>
        </p:nvSpPr>
        <p:spPr>
          <a:xfrm>
            <a:off x="65146" y="465227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7B795-C405-4D29-AB1C-518B65F589E2}"/>
              </a:ext>
            </a:extLst>
          </p:cNvPr>
          <p:cNvSpPr/>
          <p:nvPr/>
        </p:nvSpPr>
        <p:spPr>
          <a:xfrm>
            <a:off x="65146" y="-9538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F76A8C8-66E9-4ACB-A81C-CB967CD9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511" y="1067801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698240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DD35D-278F-49A8-8C80-6F8DA06E4A69}"/>
              </a:ext>
            </a:extLst>
          </p:cNvPr>
          <p:cNvSpPr/>
          <p:nvPr/>
        </p:nvSpPr>
        <p:spPr>
          <a:xfrm>
            <a:off x="4897595" y="323921"/>
            <a:ext cx="239681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Escherichia</a:t>
            </a: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coli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21D12-236E-476C-B9C5-06E1708704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86" y="1259058"/>
            <a:ext cx="5164455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AA5C86-057C-4923-A516-A533C9844AFD}"/>
              </a:ext>
            </a:extLst>
          </p:cNvPr>
          <p:cNvSpPr/>
          <p:nvPr/>
        </p:nvSpPr>
        <p:spPr>
          <a:xfrm>
            <a:off x="8143139" y="785586"/>
            <a:ext cx="316464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5EDDE-23B8-4BA1-8CBF-90DE86B8FB1E}"/>
              </a:ext>
            </a:extLst>
          </p:cNvPr>
          <p:cNvSpPr/>
          <p:nvPr/>
        </p:nvSpPr>
        <p:spPr>
          <a:xfrm>
            <a:off x="2082018" y="973316"/>
            <a:ext cx="469023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=  0.39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+ 0.896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(±0.03)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         r =  0.985, s = 0.02, n = 6, F = 134.03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01742-00AF-4573-B356-1F16293051FA}"/>
              </a:ext>
            </a:extLst>
          </p:cNvPr>
          <p:cNvSpPr/>
          <p:nvPr/>
        </p:nvSpPr>
        <p:spPr>
          <a:xfrm>
            <a:off x="123459" y="970252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5B9C3-8939-481E-A106-C383151D9352}"/>
              </a:ext>
            </a:extLst>
          </p:cNvPr>
          <p:cNvSpPr/>
          <p:nvPr/>
        </p:nvSpPr>
        <p:spPr>
          <a:xfrm>
            <a:off x="123459" y="2947126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CC700-0527-471E-972B-D2AF2019722F}"/>
              </a:ext>
            </a:extLst>
          </p:cNvPr>
          <p:cNvSpPr/>
          <p:nvPr/>
        </p:nvSpPr>
        <p:spPr>
          <a:xfrm>
            <a:off x="-42228" y="4634595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0299C-B889-4122-B3BA-AFFC052255DC}"/>
              </a:ext>
            </a:extLst>
          </p:cNvPr>
          <p:cNvSpPr/>
          <p:nvPr/>
        </p:nvSpPr>
        <p:spPr>
          <a:xfrm>
            <a:off x="2082019" y="2094585"/>
            <a:ext cx="4690240" cy="23929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0.50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+ 0.53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+ 0.92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(±0.06)     (±0.06)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R  =  0.986, SE = 0.02, n = 6, F = 50.92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0.36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+ 0.39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(±0.07)     (±0.07)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        R  =  0.978, SE = 0.03, n = 5, F = 21.88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CBF00-1512-4C6A-813D-A2BFFD9DD041}"/>
              </a:ext>
            </a:extLst>
          </p:cNvPr>
          <p:cNvSpPr/>
          <p:nvPr/>
        </p:nvSpPr>
        <p:spPr>
          <a:xfrm>
            <a:off x="2082017" y="4634595"/>
            <a:ext cx="4690240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0.35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0.91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(±0.04) 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R = 0.992, SE = 0.02, n = 6, F = 94.85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0DBA170-E400-4517-9C7E-D9D73AF36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4773" y="76355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109532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184A8-8BB3-4090-8FF4-4EDFAC263B17}"/>
              </a:ext>
            </a:extLst>
          </p:cNvPr>
          <p:cNvSpPr/>
          <p:nvPr/>
        </p:nvSpPr>
        <p:spPr>
          <a:xfrm>
            <a:off x="4360148" y="163509"/>
            <a:ext cx="3443571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Pseudomonas aeruginosa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D0C96-FFDD-44D5-8188-752B6BAA6240}"/>
              </a:ext>
            </a:extLst>
          </p:cNvPr>
          <p:cNvSpPr/>
          <p:nvPr/>
        </p:nvSpPr>
        <p:spPr>
          <a:xfrm>
            <a:off x="123950" y="25009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DE2F4-C537-4B8C-B4C9-325450F64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18605" y="1125611"/>
            <a:ext cx="5222875" cy="435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ACBF2-4ACF-44D1-8662-59985DFD3E83}"/>
              </a:ext>
            </a:extLst>
          </p:cNvPr>
          <p:cNvSpPr/>
          <p:nvPr/>
        </p:nvSpPr>
        <p:spPr>
          <a:xfrm>
            <a:off x="7930245" y="691996"/>
            <a:ext cx="32528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Hammett plot of log IZR vs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8A76F-486E-400F-8AF4-B727F41BD138}"/>
              </a:ext>
            </a:extLst>
          </p:cNvPr>
          <p:cNvSpPr/>
          <p:nvPr/>
        </p:nvSpPr>
        <p:spPr>
          <a:xfrm>
            <a:off x="2230256" y="971254"/>
            <a:ext cx="43934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0.30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+ 0.909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(±0.03)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       r = 0.986,  s = 0.02, n = 6, F = 140.74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EA89F-D34B-4954-9EFC-F5F5EEEB53CB}"/>
              </a:ext>
            </a:extLst>
          </p:cNvPr>
          <p:cNvSpPr/>
          <p:nvPr/>
        </p:nvSpPr>
        <p:spPr>
          <a:xfrm>
            <a:off x="21993" y="111879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6B93D-BC56-4198-AB3D-65A9188543DF}"/>
              </a:ext>
            </a:extLst>
          </p:cNvPr>
          <p:cNvSpPr/>
          <p:nvPr/>
        </p:nvSpPr>
        <p:spPr>
          <a:xfrm>
            <a:off x="-16479" y="199771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76C90-5EF2-40A0-AE89-9B2439A56FDA}"/>
              </a:ext>
            </a:extLst>
          </p:cNvPr>
          <p:cNvSpPr/>
          <p:nvPr/>
        </p:nvSpPr>
        <p:spPr>
          <a:xfrm>
            <a:off x="2188971" y="2141856"/>
            <a:ext cx="4475995" cy="23929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0.56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+ 0.62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+ 0.87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(±0.10)     (±0.11)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 =  0.966, SE = 0.04, n = 6, F = 20.96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0.43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+ 0.56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+ 0.88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(±0.22)     (±0.23)   (±0.007)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R  =  0.999,SE = 0.009, n = 5, F = 341.28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2B1746-C52E-41FD-8E46-C4E729D5DFD0}"/>
              </a:ext>
            </a:extLst>
          </p:cNvPr>
          <p:cNvSpPr/>
          <p:nvPr/>
        </p:nvSpPr>
        <p:spPr>
          <a:xfrm>
            <a:off x="37510" y="4787083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E691A-4939-40FC-A02A-92F8B452D653}"/>
              </a:ext>
            </a:extLst>
          </p:cNvPr>
          <p:cNvSpPr/>
          <p:nvPr/>
        </p:nvSpPr>
        <p:spPr>
          <a:xfrm>
            <a:off x="2230256" y="4838767"/>
            <a:ext cx="4475995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0.37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+ 0.23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0.87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(±0.03)       (±0.03)  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R = 0.996, SE = 0.02, n = 6, F = 173.63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4F87621-24CB-4174-997D-39BAB908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60447" y="5359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84916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4101</TotalTime>
  <Words>10433</Words>
  <Application>Microsoft Office PowerPoint</Application>
  <PresentationFormat>Widescreen</PresentationFormat>
  <Paragraphs>5174</Paragraphs>
  <Slides>137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137</vt:i4>
      </vt:variant>
    </vt:vector>
  </HeadingPairs>
  <TitlesOfParts>
    <vt:vector size="150" baseType="lpstr">
      <vt:lpstr>Algerian</vt:lpstr>
      <vt:lpstr>Arial</vt:lpstr>
      <vt:lpstr>Arial Black</vt:lpstr>
      <vt:lpstr>Calibri</vt:lpstr>
      <vt:lpstr>Cambria Math</vt:lpstr>
      <vt:lpstr>Gill Sans MT</vt:lpstr>
      <vt:lpstr>Latha</vt:lpstr>
      <vt:lpstr>Times New Roman</vt:lpstr>
      <vt:lpstr>TimesNewRomanPSMT</vt:lpstr>
      <vt:lpstr>Wingdings</vt:lpstr>
      <vt:lpstr>Gallery</vt:lpstr>
      <vt:lpstr>CS ChemDraw Drawing</vt:lpstr>
      <vt:lpstr>PDF</vt:lpstr>
      <vt:lpstr>PowerPoint Presentation</vt:lpstr>
      <vt:lpstr>STUDIES ON STRUCTURE-ACTIVITY RELATIONSHIPS OF SOME ACTIVATED ALKENES</vt:lpstr>
      <vt:lpstr>CHAPTER I</vt:lpstr>
      <vt:lpstr>CHAPTER I    </vt:lpstr>
      <vt:lpstr>CHAPTER I                    </vt:lpstr>
      <vt:lpstr>CHAPTER I </vt:lpstr>
      <vt:lpstr>Swain – lupton treatment</vt:lpstr>
      <vt:lpstr>CHAPTER I </vt:lpstr>
      <vt:lpstr>CHAPTER I </vt:lpstr>
      <vt:lpstr>CHAPTER I</vt:lpstr>
      <vt:lpstr>SCOPE OF THE PRESENT WORK</vt:lpstr>
      <vt:lpstr>CHAPTER 2</vt:lpstr>
      <vt:lpstr>CHAPTER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 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CHAPTER 4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ON STRUCTURE-ACTIVITY RELATIONSHIPS OF SOME ACTIVATED ALKENES</dc:title>
  <dc:creator>Mohan Dass</dc:creator>
  <cp:lastModifiedBy>Mohan Dass</cp:lastModifiedBy>
  <cp:revision>436</cp:revision>
  <dcterms:created xsi:type="dcterms:W3CDTF">2018-01-29T16:43:57Z</dcterms:created>
  <dcterms:modified xsi:type="dcterms:W3CDTF">2018-03-18T04:22:47Z</dcterms:modified>
</cp:coreProperties>
</file>